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4"/>
  </p:sldMasterIdLst>
  <p:notesMasterIdLst>
    <p:notesMasterId r:id="rId17"/>
  </p:notesMasterIdLst>
  <p:sldIdLst>
    <p:sldId id="317" r:id="rId5"/>
    <p:sldId id="327" r:id="rId6"/>
    <p:sldId id="328" r:id="rId7"/>
    <p:sldId id="325" r:id="rId8"/>
    <p:sldId id="326" r:id="rId9"/>
    <p:sldId id="324" r:id="rId10"/>
    <p:sldId id="329" r:id="rId11"/>
    <p:sldId id="330" r:id="rId12"/>
    <p:sldId id="320" r:id="rId13"/>
    <p:sldId id="321" r:id="rId14"/>
    <p:sldId id="323" r:id="rId15"/>
    <p:sldId id="33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gela Hill" initials="AH" lastIdx="5" clrIdx="0">
    <p:extLst>
      <p:ext uri="{19B8F6BF-5375-455C-9EA6-DF929625EA0E}">
        <p15:presenceInfo xmlns:p15="http://schemas.microsoft.com/office/powerpoint/2012/main" userId="S::angela@retoday.org.uk::4ed8ddd7-0838-4bc2-adab-536a3242b2df" providerId="AD"/>
      </p:ext>
    </p:extLst>
  </p:cmAuthor>
  <p:cmAuthor id="2" name="Orion Johnson" initials="OJ" lastIdx="2" clrIdx="1">
    <p:extLst>
      <p:ext uri="{19B8F6BF-5375-455C-9EA6-DF929625EA0E}">
        <p15:presenceInfo xmlns:p15="http://schemas.microsoft.com/office/powerpoint/2012/main" userId="S::orion.johnson@christianeducation.org.uk::c4829974-fdb9-4801-909e-43ce1f688b7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E9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022612-4F42-4EFC-97EF-75B7EA9E2428}" v="2" dt="2021-09-02T15:33:49.94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101" y="30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663511-A741-4123-A2CE-165B756FCF4C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4E220A-4E6E-4B57-B64B-9BDDCDC99F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6320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US" sz="1800" b="0" i="0" u="none" strike="noStrike" baseline="0">
              <a:latin typeface="SassoonPrimaryRg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2DBD72-EC37-4A96-90E9-FAE8DFEB27C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7287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US" sz="1800" b="0" i="0" u="none" strike="noStrike" baseline="0">
              <a:latin typeface="SassoonPrimaryRg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2DBD72-EC37-4A96-90E9-FAE8DFEB27C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6708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sz="1800" dirty="0">
              <a:latin typeface="SassoonPrimaryRg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2DBD72-EC37-4A96-90E9-FAE8DFEB27C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750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>
                <a:latin typeface="SassoonPrimaryRg"/>
              </a:rPr>
              <a:t>The statements on this slide (from the card sort list) can be copied and pasted.</a:t>
            </a:r>
            <a:endParaRPr lang="en-US" sz="1800" dirty="0">
              <a:latin typeface="SassoonPrimaryRg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2DBD72-EC37-4A96-90E9-FAE8DFEB27C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5185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sz="1800" dirty="0">
              <a:latin typeface="SassoonPrimaryRg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2DBD72-EC37-4A96-90E9-FAE8DFEB27C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6863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US" sz="1800" dirty="0">
              <a:latin typeface="SassoonPrimaryRg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2DBD72-EC37-4A96-90E9-FAE8DFEB27C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6997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845C3-8CC0-44D6-B07E-4F9E1DE984A5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94663-4A7E-4C1A-B91E-1A1B2428B5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144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845C3-8CC0-44D6-B07E-4F9E1DE984A5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94663-4A7E-4C1A-B91E-1A1B2428B5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853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845C3-8CC0-44D6-B07E-4F9E1DE984A5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94663-4A7E-4C1A-B91E-1A1B2428B5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092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845C3-8CC0-44D6-B07E-4F9E1DE984A5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94663-4A7E-4C1A-B91E-1A1B2428B5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947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845C3-8CC0-44D6-B07E-4F9E1DE984A5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94663-4A7E-4C1A-B91E-1A1B2428B5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97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845C3-8CC0-44D6-B07E-4F9E1DE984A5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94663-4A7E-4C1A-B91E-1A1B2428B5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538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845C3-8CC0-44D6-B07E-4F9E1DE984A5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94663-4A7E-4C1A-B91E-1A1B2428B5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176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845C3-8CC0-44D6-B07E-4F9E1DE984A5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94663-4A7E-4C1A-B91E-1A1B2428B5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691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845C3-8CC0-44D6-B07E-4F9E1DE984A5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94663-4A7E-4C1A-B91E-1A1B2428B5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97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845C3-8CC0-44D6-B07E-4F9E1DE984A5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94663-4A7E-4C1A-B91E-1A1B2428B5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762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845C3-8CC0-44D6-B07E-4F9E1DE984A5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94663-4A7E-4C1A-B91E-1A1B2428B5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1191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F845C3-8CC0-44D6-B07E-4F9E1DE984A5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94663-4A7E-4C1A-B91E-1A1B2428B5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660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jpeg"/><Relationship Id="rId18" Type="http://schemas.openxmlformats.org/officeDocument/2006/relationships/image" Target="../media/image24.jpeg"/><Relationship Id="rId26" Type="http://schemas.openxmlformats.org/officeDocument/2006/relationships/image" Target="../media/image32.jpeg"/><Relationship Id="rId3" Type="http://schemas.openxmlformats.org/officeDocument/2006/relationships/image" Target="../media/image6.jpeg"/><Relationship Id="rId21" Type="http://schemas.openxmlformats.org/officeDocument/2006/relationships/image" Target="../media/image27.jpeg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17" Type="http://schemas.openxmlformats.org/officeDocument/2006/relationships/image" Target="../media/image23.jpeg"/><Relationship Id="rId25" Type="http://schemas.openxmlformats.org/officeDocument/2006/relationships/image" Target="../media/image31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2.jpeg"/><Relationship Id="rId20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7.jpeg"/><Relationship Id="rId24" Type="http://schemas.openxmlformats.org/officeDocument/2006/relationships/image" Target="../media/image30.jpeg"/><Relationship Id="rId5" Type="http://schemas.openxmlformats.org/officeDocument/2006/relationships/image" Target="../media/image8.png"/><Relationship Id="rId15" Type="http://schemas.openxmlformats.org/officeDocument/2006/relationships/image" Target="../media/image21.jpeg"/><Relationship Id="rId23" Type="http://schemas.openxmlformats.org/officeDocument/2006/relationships/image" Target="../media/image29.jpeg"/><Relationship Id="rId10" Type="http://schemas.openxmlformats.org/officeDocument/2006/relationships/image" Target="../media/image16.jpeg"/><Relationship Id="rId19" Type="http://schemas.openxmlformats.org/officeDocument/2006/relationships/image" Target="../media/image25.jpeg"/><Relationship Id="rId4" Type="http://schemas.openxmlformats.org/officeDocument/2006/relationships/image" Target="../media/image7.emf"/><Relationship Id="rId9" Type="http://schemas.openxmlformats.org/officeDocument/2006/relationships/image" Target="../media/image15.jpeg"/><Relationship Id="rId14" Type="http://schemas.openxmlformats.org/officeDocument/2006/relationships/image" Target="../media/image20.jpeg"/><Relationship Id="rId22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3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90B99A6-A00B-46C6-84B1-00C6163BD995}"/>
              </a:ext>
            </a:extLst>
          </p:cNvPr>
          <p:cNvSpPr txBox="1"/>
          <p:nvPr/>
        </p:nvSpPr>
        <p:spPr>
          <a:xfrm>
            <a:off x="3047082" y="6550223"/>
            <a:ext cx="609783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</a:rPr>
              <a:t>© RE Today 2021 © RE Today 2021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3131717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BA472C-84B2-4975-AD38-58683C29A3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294" y="6081"/>
            <a:ext cx="5013323" cy="620845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C0ACCF9-7736-41CB-9E3F-12DAAE826E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6266" y="268955"/>
            <a:ext cx="5200440" cy="5945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3582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5096B03-F183-490E-AE47-514508D3E1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811" y="204078"/>
            <a:ext cx="5163767" cy="66083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4EB6A54-7A5E-43F7-9842-E724BB3142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3023" y="204077"/>
            <a:ext cx="4717207" cy="6593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826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691749AB-34BB-7D42-8C0A-DC813F2F5BDA}"/>
              </a:ext>
            </a:extLst>
          </p:cNvPr>
          <p:cNvSpPr txBox="1"/>
          <p:nvPr/>
        </p:nvSpPr>
        <p:spPr>
          <a:xfrm>
            <a:off x="4025462" y="6487234"/>
            <a:ext cx="668608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>
                <a:solidFill>
                  <a:schemeClr val="bg1"/>
                </a:solidFill>
              </a:rPr>
              <a:t>BIG QUESTIONS BIG ANSWERS – Investigating worldviews  </a:t>
            </a:r>
            <a:r>
              <a:rPr lang="en-US" sz="1300">
                <a:solidFill>
                  <a:schemeClr val="bg1"/>
                </a:solidFill>
              </a:rPr>
              <a:t>Editor: </a:t>
            </a:r>
            <a:r>
              <a:rPr lang="en-US" sz="1300" b="1">
                <a:solidFill>
                  <a:schemeClr val="bg1"/>
                </a:solidFill>
              </a:rPr>
              <a:t>Fiona Moss </a:t>
            </a:r>
            <a:r>
              <a:rPr lang="en-US" sz="1300">
                <a:solidFill>
                  <a:schemeClr val="bg1"/>
                </a:solidFill>
              </a:rPr>
              <a:t>© RE Today 2021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7436C7-E58B-D84D-8B1D-ED63E76295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68313" y="6404684"/>
            <a:ext cx="1117600" cy="279400"/>
          </a:xfrm>
          <a:prstGeom prst="rect">
            <a:avLst/>
          </a:prstGeom>
        </p:spPr>
      </p:pic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4B6CEE41-4EA1-4066-A610-C31134675306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68" y="78378"/>
            <a:ext cx="7103927" cy="1243646"/>
          </a:xfrm>
          <a:prstGeom prst="rect">
            <a:avLst/>
          </a:prstGeom>
        </p:spPr>
      </p:pic>
      <p:pic>
        <p:nvPicPr>
          <p:cNvPr id="5" name="Picture 4" descr="Shape&#10;&#10;Description automatically generated with low confidence">
            <a:extLst>
              <a:ext uri="{FF2B5EF4-FFF2-40B4-BE49-F238E27FC236}">
                <a16:creationId xmlns:a16="http://schemas.microsoft.com/office/drawing/2014/main" id="{FCB25D59-2CA4-46CE-9DB8-F65ECE14E60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5555" y="460988"/>
            <a:ext cx="300333" cy="43248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EC16F95-3423-4A74-AE8D-368E4BEAE1B2}"/>
              </a:ext>
            </a:extLst>
          </p:cNvPr>
          <p:cNvSpPr txBox="1"/>
          <p:nvPr/>
        </p:nvSpPr>
        <p:spPr>
          <a:xfrm>
            <a:off x="481020" y="1277705"/>
            <a:ext cx="434928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/>
              <a:t>Activity 4: </a:t>
            </a:r>
          </a:p>
          <a:p>
            <a:pPr algn="ctr"/>
            <a:r>
              <a:rPr lang="en-GB" sz="4400" b="1"/>
              <a:t>Role Play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C5CE783-0BA8-47CD-A2E8-F59D81B127AC}"/>
              </a:ext>
            </a:extLst>
          </p:cNvPr>
          <p:cNvSpPr txBox="1"/>
          <p:nvPr/>
        </p:nvSpPr>
        <p:spPr>
          <a:xfrm>
            <a:off x="771383" y="3943989"/>
            <a:ext cx="3491028" cy="14549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Decide, in your groups who is goin</a:t>
            </a:r>
            <a:r>
              <a:rPr lang="en-GB" sz="28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 play each role:</a:t>
            </a:r>
            <a:endParaRPr lang="en-GB" sz="2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F35E1D0-272C-4A98-99E7-A39A9CFE78E4}"/>
              </a:ext>
            </a:extLst>
          </p:cNvPr>
          <p:cNvSpPr txBox="1"/>
          <p:nvPr/>
        </p:nvSpPr>
        <p:spPr>
          <a:xfrm>
            <a:off x="481020" y="5681476"/>
            <a:ext cx="2956921" cy="5232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/>
              <a:t>Dr Vandana Shiva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885E2C4-D0CB-4696-9034-B4AF38BA0164}"/>
              </a:ext>
            </a:extLst>
          </p:cNvPr>
          <p:cNvSpPr txBox="1"/>
          <p:nvPr/>
        </p:nvSpPr>
        <p:spPr>
          <a:xfrm>
            <a:off x="3662131" y="5679920"/>
            <a:ext cx="2741036" cy="5232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/>
              <a:t>Rabbi Katy Allen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E425510-1B35-4B66-92E8-EE30AF057730}"/>
              </a:ext>
            </a:extLst>
          </p:cNvPr>
          <p:cNvSpPr txBox="1"/>
          <p:nvPr/>
        </p:nvSpPr>
        <p:spPr>
          <a:xfrm>
            <a:off x="6627357" y="5679920"/>
            <a:ext cx="3037148" cy="5232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/>
              <a:t>Chat show host</a:t>
            </a:r>
          </a:p>
        </p:txBody>
      </p:sp>
      <p:pic>
        <p:nvPicPr>
          <p:cNvPr id="1026" name="Picture 2" descr="Free Clipart: Just another Plasma TV | abu ilyas">
            <a:extLst>
              <a:ext uri="{FF2B5EF4-FFF2-40B4-BE49-F238E27FC236}">
                <a16:creationId xmlns:a16="http://schemas.microsoft.com/office/drawing/2014/main" id="{21A12AF2-C24B-4CCA-A88C-C442762F10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3" t="27261" r="4281" b="27410"/>
          <a:stretch/>
        </p:blipFill>
        <p:spPr bwMode="auto">
          <a:xfrm>
            <a:off x="4548337" y="743894"/>
            <a:ext cx="6946326" cy="4793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4342BA62-264D-456F-B4D2-C46E34D92C86}"/>
              </a:ext>
            </a:extLst>
          </p:cNvPr>
          <p:cNvSpPr/>
          <p:nvPr/>
        </p:nvSpPr>
        <p:spPr>
          <a:xfrm>
            <a:off x="5201161" y="1225003"/>
            <a:ext cx="5640679" cy="2947050"/>
          </a:xfrm>
          <a:prstGeom prst="wedgeRoundRectCallout">
            <a:avLst>
              <a:gd name="adj1" fmla="val -2176"/>
              <a:gd name="adj2" fmla="val 59746"/>
              <a:gd name="adj3" fmla="val 16667"/>
            </a:avLst>
          </a:prstGeom>
          <a:solidFill>
            <a:schemeClr val="bg1"/>
          </a:solidFill>
          <a:ln w="412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>
                <a:solidFill>
                  <a:schemeClr val="tx1"/>
                </a:solidFill>
                <a:latin typeface="Comic Sans MS" panose="030F0702030302020204" pitchFamily="66" charset="0"/>
              </a:rPr>
              <a:t>On</a:t>
            </a:r>
            <a:r>
              <a:rPr lang="en-GB" sz="2400" b="1">
                <a:latin typeface="Comic Sans MS" panose="030F0702030302020204" pitchFamily="66" charset="0"/>
              </a:rPr>
              <a:t> </a:t>
            </a:r>
            <a:r>
              <a:rPr lang="en-GB" sz="2400" b="1">
                <a:solidFill>
                  <a:schemeClr val="tx1"/>
                </a:solidFill>
                <a:latin typeface="Comic Sans MS" panose="030F0702030302020204" pitchFamily="66" charset="0"/>
              </a:rPr>
              <a:t>tonight’s episode of ‘Case Studies’ chat show we will be talking about how religious people are caring for the environment, with special guests Rabbi Katy Allen and Dr Vandana Shiva. </a:t>
            </a:r>
          </a:p>
        </p:txBody>
      </p:sp>
    </p:spTree>
    <p:extLst>
      <p:ext uri="{BB962C8B-B14F-4D97-AF65-F5344CB8AC3E}">
        <p14:creationId xmlns:p14="http://schemas.microsoft.com/office/powerpoint/2010/main" val="38713980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C00A195-4C14-4824-AE3E-567A7EE36588}"/>
              </a:ext>
            </a:extLst>
          </p:cNvPr>
          <p:cNvSpPr/>
          <p:nvPr/>
        </p:nvSpPr>
        <p:spPr>
          <a:xfrm>
            <a:off x="8072371" y="-73001"/>
            <a:ext cx="4119629" cy="61869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91749AB-34BB-7D42-8C0A-DC813F2F5BDA}"/>
              </a:ext>
            </a:extLst>
          </p:cNvPr>
          <p:cNvSpPr txBox="1"/>
          <p:nvPr/>
        </p:nvSpPr>
        <p:spPr>
          <a:xfrm>
            <a:off x="4025462" y="6487234"/>
            <a:ext cx="668608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>
                <a:solidFill>
                  <a:schemeClr val="bg1"/>
                </a:solidFill>
              </a:rPr>
              <a:t>BIG QUESTIONS BIG ANSWERS – Investigating worldviews  </a:t>
            </a:r>
            <a:r>
              <a:rPr lang="en-US" sz="1300">
                <a:solidFill>
                  <a:schemeClr val="bg1"/>
                </a:solidFill>
              </a:rPr>
              <a:t>Editor: </a:t>
            </a:r>
            <a:r>
              <a:rPr lang="en-US" sz="1300" b="1">
                <a:solidFill>
                  <a:schemeClr val="bg1"/>
                </a:solidFill>
              </a:rPr>
              <a:t>Fiona Moss </a:t>
            </a:r>
            <a:r>
              <a:rPr lang="en-US" sz="1300">
                <a:solidFill>
                  <a:schemeClr val="bg1"/>
                </a:solidFill>
              </a:rPr>
              <a:t>© RE Today 2021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7436C7-E58B-D84D-8B1D-ED63E76295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68313" y="6404684"/>
            <a:ext cx="1117600" cy="279400"/>
          </a:xfrm>
          <a:prstGeom prst="rect">
            <a:avLst/>
          </a:prstGeom>
        </p:spPr>
      </p:pic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4B6CEE41-4EA1-4066-A610-C31134675306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68" y="78378"/>
            <a:ext cx="7103927" cy="1243646"/>
          </a:xfrm>
          <a:prstGeom prst="rect">
            <a:avLst/>
          </a:prstGeom>
        </p:spPr>
      </p:pic>
      <p:pic>
        <p:nvPicPr>
          <p:cNvPr id="5" name="Picture 4" descr="Shape&#10;&#10;Description automatically generated with low confidence">
            <a:extLst>
              <a:ext uri="{FF2B5EF4-FFF2-40B4-BE49-F238E27FC236}">
                <a16:creationId xmlns:a16="http://schemas.microsoft.com/office/drawing/2014/main" id="{FCB25D59-2CA4-46CE-9DB8-F65ECE14E60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5555" y="460988"/>
            <a:ext cx="300333" cy="43248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4139D03-CFAD-46A7-B179-BCE92B499EDB}"/>
              </a:ext>
            </a:extLst>
          </p:cNvPr>
          <p:cNvSpPr txBox="1"/>
          <p:nvPr/>
        </p:nvSpPr>
        <p:spPr>
          <a:xfrm>
            <a:off x="61044" y="1836727"/>
            <a:ext cx="8285255" cy="95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GB" sz="2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host </a:t>
            </a:r>
            <a:r>
              <a:rPr lang="en-GB" sz="24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will</a:t>
            </a:r>
            <a:r>
              <a:rPr lang="en-GB" sz="2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ask Dr Shiva and Rabbi Allen these four questions:</a:t>
            </a:r>
          </a:p>
          <a:p>
            <a:pPr lvl="0"/>
            <a:endParaRPr lang="en-GB" sz="24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4E1A2D-722A-444C-96F8-61D6D3E4AE12}"/>
              </a:ext>
            </a:extLst>
          </p:cNvPr>
          <p:cNvSpPr txBox="1"/>
          <p:nvPr/>
        </p:nvSpPr>
        <p:spPr>
          <a:xfrm>
            <a:off x="3764575" y="2449417"/>
            <a:ext cx="4119629" cy="1569660"/>
          </a:xfrm>
          <a:prstGeom prst="rect">
            <a:avLst/>
          </a:prstGeom>
          <a:solidFill>
            <a:srgbClr val="D7E9AB"/>
          </a:solidFill>
          <a:ln w="25400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en-GB" sz="3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2) Why do you think it is important to care for the environment?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730C161-26A3-4DE7-A1CF-8F1A94998170}"/>
              </a:ext>
            </a:extLst>
          </p:cNvPr>
          <p:cNvSpPr txBox="1"/>
          <p:nvPr/>
        </p:nvSpPr>
        <p:spPr>
          <a:xfrm>
            <a:off x="212613" y="2467527"/>
            <a:ext cx="3449517" cy="1569660"/>
          </a:xfrm>
          <a:prstGeom prst="rect">
            <a:avLst/>
          </a:prstGeom>
          <a:solidFill>
            <a:srgbClr val="D7E9AB"/>
          </a:solidFill>
          <a:ln w="25400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lvl="0" indent="-342900" algn="ctr">
              <a:buFont typeface="+mj-lt"/>
              <a:buAutoNum type="arabicParenR"/>
            </a:pPr>
            <a:r>
              <a:rPr lang="en-GB" sz="3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do you do to help the environment?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BFFD866-2A9E-4DB9-831E-C33315F7AED0}"/>
              </a:ext>
            </a:extLst>
          </p:cNvPr>
          <p:cNvSpPr txBox="1"/>
          <p:nvPr/>
        </p:nvSpPr>
        <p:spPr>
          <a:xfrm>
            <a:off x="212613" y="4124842"/>
            <a:ext cx="3449517" cy="2062103"/>
          </a:xfrm>
          <a:prstGeom prst="rect">
            <a:avLst/>
          </a:prstGeom>
          <a:solidFill>
            <a:srgbClr val="D7E9AB"/>
          </a:solidFill>
          <a:ln w="25400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en-GB" sz="32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3)</a:t>
            </a:r>
            <a:r>
              <a:rPr lang="en-GB" sz="3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Why do you think your work for the environment is so important?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E41F3D7-6513-4CE2-9FF3-7A6EE0DC4075}"/>
              </a:ext>
            </a:extLst>
          </p:cNvPr>
          <p:cNvSpPr txBox="1"/>
          <p:nvPr/>
        </p:nvSpPr>
        <p:spPr>
          <a:xfrm>
            <a:off x="3764575" y="4124843"/>
            <a:ext cx="4119629" cy="2062103"/>
          </a:xfrm>
          <a:prstGeom prst="rect">
            <a:avLst/>
          </a:prstGeom>
          <a:solidFill>
            <a:srgbClr val="D7E9AB"/>
          </a:solidFill>
          <a:ln w="25400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en-GB" sz="32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4) </a:t>
            </a:r>
            <a:r>
              <a:rPr lang="en-GB" sz="32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What would you like to see other people doing to help the environment?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14549F-B84A-4D7C-81D9-622D7D0735EF}"/>
              </a:ext>
            </a:extLst>
          </p:cNvPr>
          <p:cNvSpPr txBox="1"/>
          <p:nvPr/>
        </p:nvSpPr>
        <p:spPr>
          <a:xfrm>
            <a:off x="1084990" y="1137380"/>
            <a:ext cx="7103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/>
              <a:t>The host’s question cards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F5D1124-384E-4BAF-ADDF-4B5F516AB269}"/>
              </a:ext>
            </a:extLst>
          </p:cNvPr>
          <p:cNvSpPr txBox="1"/>
          <p:nvPr/>
        </p:nvSpPr>
        <p:spPr>
          <a:xfrm>
            <a:off x="8187920" y="2834322"/>
            <a:ext cx="3797993" cy="3046988"/>
          </a:xfrm>
          <a:prstGeom prst="rect">
            <a:avLst/>
          </a:prstGeom>
          <a:solidFill>
            <a:srgbClr val="D7E9AB"/>
          </a:solidFill>
          <a:ln w="25400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endParaRPr lang="en-GB" sz="3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/>
            <a:endParaRPr lang="en-GB" sz="32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/>
            <a:endParaRPr lang="en-GB" sz="3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/>
            <a:endParaRPr lang="en-GB" sz="32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/>
            <a:endParaRPr lang="en-GB" sz="3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/>
            <a:endParaRPr lang="en-GB" sz="32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6C2E7DF-A739-4DFF-8DE2-A8BC55313708}"/>
              </a:ext>
            </a:extLst>
          </p:cNvPr>
          <p:cNvSpPr txBox="1"/>
          <p:nvPr/>
        </p:nvSpPr>
        <p:spPr>
          <a:xfrm>
            <a:off x="8387766" y="378391"/>
            <a:ext cx="371010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Is there an extra question your group would like the host to ask?</a:t>
            </a:r>
          </a:p>
          <a:p>
            <a:r>
              <a:rPr lang="en-GB" sz="2400"/>
              <a:t>Write your extra question on this question card:  </a:t>
            </a:r>
          </a:p>
        </p:txBody>
      </p:sp>
    </p:spTree>
    <p:extLst>
      <p:ext uri="{BB962C8B-B14F-4D97-AF65-F5344CB8AC3E}">
        <p14:creationId xmlns:p14="http://schemas.microsoft.com/office/powerpoint/2010/main" val="3619760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691749AB-34BB-7D42-8C0A-DC813F2F5BDA}"/>
              </a:ext>
            </a:extLst>
          </p:cNvPr>
          <p:cNvSpPr txBox="1"/>
          <p:nvPr/>
        </p:nvSpPr>
        <p:spPr>
          <a:xfrm>
            <a:off x="4025462" y="6487234"/>
            <a:ext cx="668608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>
                <a:solidFill>
                  <a:schemeClr val="bg1"/>
                </a:solidFill>
              </a:rPr>
              <a:t>BIG QUESTIONS BIG ANSWERS – Investigating worldviews  </a:t>
            </a:r>
            <a:r>
              <a:rPr lang="en-US" sz="1300">
                <a:solidFill>
                  <a:schemeClr val="bg1"/>
                </a:solidFill>
              </a:rPr>
              <a:t>Editor: </a:t>
            </a:r>
            <a:r>
              <a:rPr lang="en-US" sz="1300" b="1">
                <a:solidFill>
                  <a:schemeClr val="bg1"/>
                </a:solidFill>
              </a:rPr>
              <a:t>Fiona Moss </a:t>
            </a:r>
            <a:r>
              <a:rPr lang="en-US" sz="1300">
                <a:solidFill>
                  <a:schemeClr val="bg1"/>
                </a:solidFill>
              </a:rPr>
              <a:t>© RE Today 2021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7436C7-E58B-D84D-8B1D-ED63E76295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68313" y="6404684"/>
            <a:ext cx="1117600" cy="279400"/>
          </a:xfrm>
          <a:prstGeom prst="rect">
            <a:avLst/>
          </a:prstGeom>
        </p:spPr>
      </p:pic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4B6CEE41-4EA1-4066-A610-C31134675306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68" y="78378"/>
            <a:ext cx="7103927" cy="1243646"/>
          </a:xfrm>
          <a:prstGeom prst="rect">
            <a:avLst/>
          </a:prstGeom>
        </p:spPr>
      </p:pic>
      <p:pic>
        <p:nvPicPr>
          <p:cNvPr id="5" name="Picture 4" descr="Shape&#10;&#10;Description automatically generated with low confidence">
            <a:extLst>
              <a:ext uri="{FF2B5EF4-FFF2-40B4-BE49-F238E27FC236}">
                <a16:creationId xmlns:a16="http://schemas.microsoft.com/office/drawing/2014/main" id="{FCB25D59-2CA4-46CE-9DB8-F65ECE14E60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5555" y="460988"/>
            <a:ext cx="300333" cy="4324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3182679-2416-4D86-891F-1AA23E67D337}"/>
              </a:ext>
            </a:extLst>
          </p:cNvPr>
          <p:cNvSpPr txBox="1"/>
          <p:nvPr/>
        </p:nvSpPr>
        <p:spPr>
          <a:xfrm>
            <a:off x="2037471" y="1491175"/>
            <a:ext cx="8117058" cy="415498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4400"/>
              <a:t>Now work together to think about what answers </a:t>
            </a:r>
            <a:r>
              <a:rPr lang="en-GB" sz="4400" err="1"/>
              <a:t>Dr.</a:t>
            </a:r>
            <a:r>
              <a:rPr lang="en-GB" sz="4400"/>
              <a:t> Shiva and Rabbi Allen would give.</a:t>
            </a:r>
          </a:p>
          <a:p>
            <a:endParaRPr lang="en-GB" sz="4400"/>
          </a:p>
          <a:p>
            <a:r>
              <a:rPr lang="en-GB" sz="4400"/>
              <a:t>Rehearse your role play. </a:t>
            </a:r>
          </a:p>
          <a:p>
            <a:endParaRPr lang="en-GB" sz="4400"/>
          </a:p>
        </p:txBody>
      </p:sp>
    </p:spTree>
    <p:extLst>
      <p:ext uri="{BB962C8B-B14F-4D97-AF65-F5344CB8AC3E}">
        <p14:creationId xmlns:p14="http://schemas.microsoft.com/office/powerpoint/2010/main" val="1642523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F73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084E2A-229D-4115-8707-445D106B6F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0713" y="480060"/>
            <a:ext cx="7975390" cy="600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1234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158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50E33B-604D-470C-A4F8-320CDC493A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1595" y="643467"/>
            <a:ext cx="968880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628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691749AB-34BB-7D42-8C0A-DC813F2F5BDA}"/>
              </a:ext>
            </a:extLst>
          </p:cNvPr>
          <p:cNvSpPr txBox="1"/>
          <p:nvPr/>
        </p:nvSpPr>
        <p:spPr>
          <a:xfrm>
            <a:off x="4025462" y="6487234"/>
            <a:ext cx="668608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>
                <a:solidFill>
                  <a:schemeClr val="bg1"/>
                </a:solidFill>
              </a:rPr>
              <a:t>BIG QUESTIONS BIG ANSWERS – Investigating worldviews  </a:t>
            </a:r>
            <a:r>
              <a:rPr lang="en-US" sz="1300">
                <a:solidFill>
                  <a:schemeClr val="bg1"/>
                </a:solidFill>
              </a:rPr>
              <a:t>Editor: </a:t>
            </a:r>
            <a:r>
              <a:rPr lang="en-US" sz="1300" b="1">
                <a:solidFill>
                  <a:schemeClr val="bg1"/>
                </a:solidFill>
              </a:rPr>
              <a:t>Fiona Moss </a:t>
            </a:r>
            <a:r>
              <a:rPr lang="en-US" sz="1300">
                <a:solidFill>
                  <a:schemeClr val="bg1"/>
                </a:solidFill>
              </a:rPr>
              <a:t>© RE Today 2021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7436C7-E58B-D84D-8B1D-ED63E76295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68313" y="6404684"/>
            <a:ext cx="1117600" cy="279400"/>
          </a:xfrm>
          <a:prstGeom prst="rect">
            <a:avLst/>
          </a:prstGeom>
        </p:spPr>
      </p:pic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4B6CEE41-4EA1-4066-A610-C31134675306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68" y="78378"/>
            <a:ext cx="7103927" cy="1243646"/>
          </a:xfrm>
          <a:prstGeom prst="rect">
            <a:avLst/>
          </a:prstGeom>
        </p:spPr>
      </p:pic>
      <p:pic>
        <p:nvPicPr>
          <p:cNvPr id="5" name="Picture 4" descr="Shape&#10;&#10;Description automatically generated with low confidence">
            <a:extLst>
              <a:ext uri="{FF2B5EF4-FFF2-40B4-BE49-F238E27FC236}">
                <a16:creationId xmlns:a16="http://schemas.microsoft.com/office/drawing/2014/main" id="{FCB25D59-2CA4-46CE-9DB8-F65ECE14E60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5555" y="460988"/>
            <a:ext cx="300333" cy="43248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F106763-95B6-4030-8E88-279E1B55BE11}"/>
              </a:ext>
            </a:extLst>
          </p:cNvPr>
          <p:cNvSpPr txBox="1"/>
          <p:nvPr/>
        </p:nvSpPr>
        <p:spPr>
          <a:xfrm>
            <a:off x="482057" y="2613661"/>
            <a:ext cx="5056921" cy="29516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resource is to be used with the case studies on page 23.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After reading</a:t>
            </a:r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the case studies about Dr Vandana Shiva and Rabbi Katy Allen, use th</a:t>
            </a:r>
            <a:r>
              <a:rPr lang="en-GB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card sort to test pupils’ knowledge, arranging the statements into a two-circle Venn diagram (slide 3).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statements are arranged with those applying to Rabbi Allen on the left, Dr Shiva on the right and those which apply to both of them in the middle.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C16F95-3423-4A74-AE8D-368E4BEAE1B2}"/>
              </a:ext>
            </a:extLst>
          </p:cNvPr>
          <p:cNvSpPr txBox="1"/>
          <p:nvPr/>
        </p:nvSpPr>
        <p:spPr>
          <a:xfrm>
            <a:off x="619011" y="1292697"/>
            <a:ext cx="47830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/>
              <a:t>Activity 2</a:t>
            </a:r>
          </a:p>
          <a:p>
            <a:pPr algn="ctr"/>
            <a:r>
              <a:rPr lang="en-GB" sz="3200" b="1"/>
              <a:t>Resource 5.2</a:t>
            </a:r>
          </a:p>
          <a:p>
            <a:pPr algn="ctr"/>
            <a:endParaRPr lang="en-GB" sz="3200" b="1"/>
          </a:p>
        </p:txBody>
      </p:sp>
      <p:pic>
        <p:nvPicPr>
          <p:cNvPr id="24" name="Picture 23" descr="Text&#10;&#10;Description automatically generated">
            <a:extLst>
              <a:ext uri="{FF2B5EF4-FFF2-40B4-BE49-F238E27FC236}">
                <a16:creationId xmlns:a16="http://schemas.microsoft.com/office/drawing/2014/main" id="{3175BFA4-637B-4AB6-9442-34317C30CAE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7184" y="2077527"/>
            <a:ext cx="881743" cy="657225"/>
          </a:xfrm>
          <a:prstGeom prst="rect">
            <a:avLst/>
          </a:prstGeom>
        </p:spPr>
      </p:pic>
      <p:pic>
        <p:nvPicPr>
          <p:cNvPr id="26" name="Picture 25" descr="A picture containing text, bottle&#10;&#10;Description automatically generated">
            <a:extLst>
              <a:ext uri="{FF2B5EF4-FFF2-40B4-BE49-F238E27FC236}">
                <a16:creationId xmlns:a16="http://schemas.microsoft.com/office/drawing/2014/main" id="{234C65E6-49AD-499E-8683-7FC3CE184FA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2674" y="3331122"/>
            <a:ext cx="1189945" cy="861332"/>
          </a:xfrm>
          <a:prstGeom prst="rect">
            <a:avLst/>
          </a:prstGeom>
        </p:spPr>
      </p:pic>
      <p:pic>
        <p:nvPicPr>
          <p:cNvPr id="28" name="Picture 27" descr="Text&#10;&#10;Description automatically generated">
            <a:extLst>
              <a:ext uri="{FF2B5EF4-FFF2-40B4-BE49-F238E27FC236}">
                <a16:creationId xmlns:a16="http://schemas.microsoft.com/office/drawing/2014/main" id="{0EFF2C19-6814-4D37-A44A-155149BA30C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5536" y="3331122"/>
            <a:ext cx="1145041" cy="857250"/>
          </a:xfrm>
          <a:prstGeom prst="rect">
            <a:avLst/>
          </a:prstGeom>
        </p:spPr>
      </p:pic>
      <p:pic>
        <p:nvPicPr>
          <p:cNvPr id="30" name="Picture 29" descr="Text&#10;&#10;Description automatically generated">
            <a:extLst>
              <a:ext uri="{FF2B5EF4-FFF2-40B4-BE49-F238E27FC236}">
                <a16:creationId xmlns:a16="http://schemas.microsoft.com/office/drawing/2014/main" id="{B1FC57E9-8F47-42C5-83DB-04A6AD68CD8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8769" y="4838210"/>
            <a:ext cx="1179739" cy="861332"/>
          </a:xfrm>
          <a:prstGeom prst="rect">
            <a:avLst/>
          </a:prstGeom>
        </p:spPr>
      </p:pic>
      <p:pic>
        <p:nvPicPr>
          <p:cNvPr id="32" name="Picture 31" descr="Text&#10;&#10;Description automatically generated">
            <a:extLst>
              <a:ext uri="{FF2B5EF4-FFF2-40B4-BE49-F238E27FC236}">
                <a16:creationId xmlns:a16="http://schemas.microsoft.com/office/drawing/2014/main" id="{B67F1A85-331D-42C2-86D7-1D7E84D98B1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7709" y="4640291"/>
            <a:ext cx="1136877" cy="1277711"/>
          </a:xfrm>
          <a:prstGeom prst="rect">
            <a:avLst/>
          </a:prstGeom>
        </p:spPr>
      </p:pic>
      <p:pic>
        <p:nvPicPr>
          <p:cNvPr id="34" name="Picture 33" descr="A group of black text&#10;&#10;Description automatically generated with low confidence">
            <a:extLst>
              <a:ext uri="{FF2B5EF4-FFF2-40B4-BE49-F238E27FC236}">
                <a16:creationId xmlns:a16="http://schemas.microsoft.com/office/drawing/2014/main" id="{988AFCDE-4802-4CEE-8467-CFC9E30CA620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3406" y="1350549"/>
            <a:ext cx="657225" cy="244929"/>
          </a:xfrm>
          <a:prstGeom prst="rect">
            <a:avLst/>
          </a:prstGeom>
        </p:spPr>
      </p:pic>
      <p:pic>
        <p:nvPicPr>
          <p:cNvPr id="36" name="Picture 35" descr="Text&#10;&#10;Description automatically generated">
            <a:extLst>
              <a:ext uri="{FF2B5EF4-FFF2-40B4-BE49-F238E27FC236}">
                <a16:creationId xmlns:a16="http://schemas.microsoft.com/office/drawing/2014/main" id="{2CEAC8C5-D4F7-4CEE-966A-7FA707251553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6490" y="3222897"/>
            <a:ext cx="1098096" cy="1073604"/>
          </a:xfrm>
          <a:prstGeom prst="rect">
            <a:avLst/>
          </a:prstGeom>
        </p:spPr>
      </p:pic>
      <p:pic>
        <p:nvPicPr>
          <p:cNvPr id="38" name="Picture 37" descr="Text&#10;&#10;Description automatically generated">
            <a:extLst>
              <a:ext uri="{FF2B5EF4-FFF2-40B4-BE49-F238E27FC236}">
                <a16:creationId xmlns:a16="http://schemas.microsoft.com/office/drawing/2014/main" id="{35346523-0119-4B40-B5D6-EAFEE96962AD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682" y="3260460"/>
            <a:ext cx="1200150" cy="1077686"/>
          </a:xfrm>
          <a:prstGeom prst="rect">
            <a:avLst/>
          </a:prstGeom>
        </p:spPr>
      </p:pic>
      <p:pic>
        <p:nvPicPr>
          <p:cNvPr id="40" name="Picture 39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3FA62CCF-419F-45B4-B43E-7A4EF6BE942A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059" y="1325748"/>
            <a:ext cx="675595" cy="289832"/>
          </a:xfrm>
          <a:prstGeom prst="rect">
            <a:avLst/>
          </a:prstGeom>
        </p:spPr>
      </p:pic>
      <p:pic>
        <p:nvPicPr>
          <p:cNvPr id="42" name="Picture 41" descr="Text&#10;&#10;Description automatically generated">
            <a:extLst>
              <a:ext uri="{FF2B5EF4-FFF2-40B4-BE49-F238E27FC236}">
                <a16:creationId xmlns:a16="http://schemas.microsoft.com/office/drawing/2014/main" id="{299B3911-01C8-4295-8E1A-9A5573D04590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4940" y="1902083"/>
            <a:ext cx="1077686" cy="1049111"/>
          </a:xfrm>
          <a:prstGeom prst="rect">
            <a:avLst/>
          </a:prstGeom>
        </p:spPr>
      </p:pic>
      <p:pic>
        <p:nvPicPr>
          <p:cNvPr id="44" name="Picture 43" descr="Black text on a white background&#10;&#10;Description automatically generated">
            <a:extLst>
              <a:ext uri="{FF2B5EF4-FFF2-40B4-BE49-F238E27FC236}">
                <a16:creationId xmlns:a16="http://schemas.microsoft.com/office/drawing/2014/main" id="{E69BF255-7313-47D4-A675-87E666CBFB8B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849" y="1307278"/>
            <a:ext cx="622527" cy="387804"/>
          </a:xfrm>
          <a:prstGeom prst="rect">
            <a:avLst/>
          </a:prstGeom>
        </p:spPr>
      </p:pic>
      <p:pic>
        <p:nvPicPr>
          <p:cNvPr id="46" name="Picture 45" descr="Text&#10;&#10;Description automatically generated">
            <a:extLst>
              <a:ext uri="{FF2B5EF4-FFF2-40B4-BE49-F238E27FC236}">
                <a16:creationId xmlns:a16="http://schemas.microsoft.com/office/drawing/2014/main" id="{D7683F02-647E-405F-9A1B-9CA3421BEFE4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1148" y="4773978"/>
            <a:ext cx="1169534" cy="1087891"/>
          </a:xfrm>
          <a:prstGeom prst="rect">
            <a:avLst/>
          </a:prstGeom>
        </p:spPr>
      </p:pic>
      <p:pic>
        <p:nvPicPr>
          <p:cNvPr id="48" name="Picture 47" descr="Text&#10;&#10;Description automatically generated">
            <a:extLst>
              <a:ext uri="{FF2B5EF4-FFF2-40B4-BE49-F238E27FC236}">
                <a16:creationId xmlns:a16="http://schemas.microsoft.com/office/drawing/2014/main" id="{B403E412-B1A9-472F-B9BD-3B99AAF7D53C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7709" y="2233188"/>
            <a:ext cx="1038905" cy="430666"/>
          </a:xfrm>
          <a:prstGeom prst="rect">
            <a:avLst/>
          </a:prstGeom>
        </p:spPr>
      </p:pic>
      <p:pic>
        <p:nvPicPr>
          <p:cNvPr id="50" name="Picture 49" descr="Text&#10;&#10;Description automatically generated">
            <a:extLst>
              <a:ext uri="{FF2B5EF4-FFF2-40B4-BE49-F238E27FC236}">
                <a16:creationId xmlns:a16="http://schemas.microsoft.com/office/drawing/2014/main" id="{F48D05FC-6734-4DCA-BFEB-D463FB81C85B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7797" y="3260460"/>
            <a:ext cx="1091973" cy="1263423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0EAA883B-E06D-4CE8-A86D-EAF25EB4BFBC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3623" y="1331162"/>
            <a:ext cx="510268" cy="244929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6087AB8A-FC89-4FF8-A08D-76F741BAD2B8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6948" y="1369761"/>
            <a:ext cx="691923" cy="195943"/>
          </a:xfrm>
          <a:prstGeom prst="rect">
            <a:avLst/>
          </a:prstGeom>
        </p:spPr>
      </p:pic>
      <p:pic>
        <p:nvPicPr>
          <p:cNvPr id="56" name="Picture 55" descr="Text&#10;&#10;Description automatically generated">
            <a:extLst>
              <a:ext uri="{FF2B5EF4-FFF2-40B4-BE49-F238E27FC236}">
                <a16:creationId xmlns:a16="http://schemas.microsoft.com/office/drawing/2014/main" id="{BA8C0814-4F19-4244-A338-7C8F028DC338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014" y="4778828"/>
            <a:ext cx="1018495" cy="861332"/>
          </a:xfrm>
          <a:prstGeom prst="rect">
            <a:avLst/>
          </a:prstGeom>
        </p:spPr>
      </p:pic>
      <p:pic>
        <p:nvPicPr>
          <p:cNvPr id="58" name="Picture 57" descr="Text&#10;&#10;Description automatically generated">
            <a:extLst>
              <a:ext uri="{FF2B5EF4-FFF2-40B4-BE49-F238E27FC236}">
                <a16:creationId xmlns:a16="http://schemas.microsoft.com/office/drawing/2014/main" id="{DF8EAED2-5DDD-4757-87B8-6505A8C7D54B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391" y="1919680"/>
            <a:ext cx="1179739" cy="1032782"/>
          </a:xfrm>
          <a:prstGeom prst="rect">
            <a:avLst/>
          </a:prstGeom>
        </p:spPr>
      </p:pic>
      <p:pic>
        <p:nvPicPr>
          <p:cNvPr id="60" name="Picture 59" descr="Text&#10;&#10;Description automatically generated">
            <a:extLst>
              <a:ext uri="{FF2B5EF4-FFF2-40B4-BE49-F238E27FC236}">
                <a16:creationId xmlns:a16="http://schemas.microsoft.com/office/drawing/2014/main" id="{DC910871-934C-44D9-AB50-456C05CF8496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682" y="2057494"/>
            <a:ext cx="1112384" cy="632732"/>
          </a:xfrm>
          <a:prstGeom prst="rect">
            <a:avLst/>
          </a:prstGeom>
        </p:spPr>
      </p:pic>
      <p:pic>
        <p:nvPicPr>
          <p:cNvPr id="62" name="Picture 61" descr="Text&#10;&#10;Description automatically generated">
            <a:extLst>
              <a:ext uri="{FF2B5EF4-FFF2-40B4-BE49-F238E27FC236}">
                <a16:creationId xmlns:a16="http://schemas.microsoft.com/office/drawing/2014/main" id="{F5F6996A-11BC-47AF-9289-108331250B8B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0276" y="4840251"/>
            <a:ext cx="1161370" cy="85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4822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691749AB-34BB-7D42-8C0A-DC813F2F5BDA}"/>
              </a:ext>
            </a:extLst>
          </p:cNvPr>
          <p:cNvSpPr txBox="1"/>
          <p:nvPr/>
        </p:nvSpPr>
        <p:spPr>
          <a:xfrm>
            <a:off x="4025462" y="6487234"/>
            <a:ext cx="668608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>
                <a:solidFill>
                  <a:schemeClr val="bg1"/>
                </a:solidFill>
              </a:rPr>
              <a:t>BIG QUESTIONS BIG ANSWERS – Investigating worldviews  </a:t>
            </a:r>
            <a:r>
              <a:rPr lang="en-US" sz="1300">
                <a:solidFill>
                  <a:schemeClr val="bg1"/>
                </a:solidFill>
              </a:rPr>
              <a:t>Editor: </a:t>
            </a:r>
            <a:r>
              <a:rPr lang="en-US" sz="1300" b="1">
                <a:solidFill>
                  <a:schemeClr val="bg1"/>
                </a:solidFill>
              </a:rPr>
              <a:t>Fiona Moss </a:t>
            </a:r>
            <a:r>
              <a:rPr lang="en-US" sz="1300">
                <a:solidFill>
                  <a:schemeClr val="bg1"/>
                </a:solidFill>
              </a:rPr>
              <a:t>© RE Today 2021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7436C7-E58B-D84D-8B1D-ED63E76295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68313" y="6404684"/>
            <a:ext cx="1117600" cy="279400"/>
          </a:xfrm>
          <a:prstGeom prst="rect">
            <a:avLst/>
          </a:prstGeom>
        </p:spPr>
      </p:pic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4B6CEE41-4EA1-4066-A610-C31134675306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68" y="78378"/>
            <a:ext cx="7103927" cy="1243646"/>
          </a:xfrm>
          <a:prstGeom prst="rect">
            <a:avLst/>
          </a:prstGeom>
        </p:spPr>
      </p:pic>
      <p:pic>
        <p:nvPicPr>
          <p:cNvPr id="5" name="Picture 4" descr="Shape&#10;&#10;Description automatically generated with low confidence">
            <a:extLst>
              <a:ext uri="{FF2B5EF4-FFF2-40B4-BE49-F238E27FC236}">
                <a16:creationId xmlns:a16="http://schemas.microsoft.com/office/drawing/2014/main" id="{FCB25D59-2CA4-46CE-9DB8-F65ECE14E60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5555" y="460988"/>
            <a:ext cx="300333" cy="43248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5B919AB-0D3B-42D1-A4B9-EBC0EFB4A5F8}"/>
              </a:ext>
            </a:extLst>
          </p:cNvPr>
          <p:cNvSpPr txBox="1"/>
          <p:nvPr/>
        </p:nvSpPr>
        <p:spPr>
          <a:xfrm>
            <a:off x="538489" y="2244727"/>
            <a:ext cx="235326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/>
              <a:t>Comparing Rabbi Katy Allen and Dr Vandana Shiva</a:t>
            </a:r>
          </a:p>
        </p:txBody>
      </p:sp>
      <p:pic>
        <p:nvPicPr>
          <p:cNvPr id="11" name="Picture 11" descr="Diagram, venn diagram&#10;&#10;Description automatically generated">
            <a:extLst>
              <a:ext uri="{FF2B5EF4-FFF2-40B4-BE49-F238E27FC236}">
                <a16:creationId xmlns:a16="http://schemas.microsoft.com/office/drawing/2014/main" id="{CA904C87-6CCB-4259-A96F-315965AF516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610" r="151" b="12290"/>
          <a:stretch/>
        </p:blipFill>
        <p:spPr>
          <a:xfrm>
            <a:off x="3042250" y="1568863"/>
            <a:ext cx="8724186" cy="454400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D5B0FE8-9DD0-447B-8E60-65BE2AA7D32A}"/>
              </a:ext>
            </a:extLst>
          </p:cNvPr>
          <p:cNvSpPr txBox="1"/>
          <p:nvPr/>
        </p:nvSpPr>
        <p:spPr>
          <a:xfrm>
            <a:off x="9543300" y="616468"/>
            <a:ext cx="47830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/>
              <a:t>Resource 5.2 </a:t>
            </a:r>
          </a:p>
          <a:p>
            <a:r>
              <a:rPr lang="en-GB" sz="3200" b="1"/>
              <a:t>Venn Diagram</a:t>
            </a:r>
          </a:p>
        </p:txBody>
      </p:sp>
    </p:spTree>
    <p:extLst>
      <p:ext uri="{BB962C8B-B14F-4D97-AF65-F5344CB8AC3E}">
        <p14:creationId xmlns:p14="http://schemas.microsoft.com/office/powerpoint/2010/main" val="14827434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691749AB-34BB-7D42-8C0A-DC813F2F5BDA}"/>
              </a:ext>
            </a:extLst>
          </p:cNvPr>
          <p:cNvSpPr txBox="1"/>
          <p:nvPr/>
        </p:nvSpPr>
        <p:spPr>
          <a:xfrm>
            <a:off x="4025462" y="6487234"/>
            <a:ext cx="668608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>
                <a:solidFill>
                  <a:schemeClr val="bg1"/>
                </a:solidFill>
              </a:rPr>
              <a:t>BIG QUESTIONS BIG ANSWERS – Investigating worldviews  </a:t>
            </a:r>
            <a:r>
              <a:rPr lang="en-US" sz="1300">
                <a:solidFill>
                  <a:schemeClr val="bg1"/>
                </a:solidFill>
              </a:rPr>
              <a:t>Editor: </a:t>
            </a:r>
            <a:r>
              <a:rPr lang="en-US" sz="1300" b="1">
                <a:solidFill>
                  <a:schemeClr val="bg1"/>
                </a:solidFill>
              </a:rPr>
              <a:t>Fiona Moss </a:t>
            </a:r>
            <a:r>
              <a:rPr lang="en-US" sz="1300">
                <a:solidFill>
                  <a:schemeClr val="bg1"/>
                </a:solidFill>
              </a:rPr>
              <a:t>© RE Today 2021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7436C7-E58B-D84D-8B1D-ED63E76295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68313" y="6404684"/>
            <a:ext cx="1117600" cy="279400"/>
          </a:xfrm>
          <a:prstGeom prst="rect">
            <a:avLst/>
          </a:prstGeom>
        </p:spPr>
      </p:pic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4B6CEE41-4EA1-4066-A610-C31134675306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676"/>
            <a:ext cx="7103927" cy="1243646"/>
          </a:xfrm>
          <a:prstGeom prst="rect">
            <a:avLst/>
          </a:prstGeom>
        </p:spPr>
      </p:pic>
      <p:pic>
        <p:nvPicPr>
          <p:cNvPr id="5" name="Picture 4" descr="Shape&#10;&#10;Description automatically generated with low confidence">
            <a:extLst>
              <a:ext uri="{FF2B5EF4-FFF2-40B4-BE49-F238E27FC236}">
                <a16:creationId xmlns:a16="http://schemas.microsoft.com/office/drawing/2014/main" id="{FCB25D59-2CA4-46CE-9DB8-F65ECE14E60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5555" y="460988"/>
            <a:ext cx="300333" cy="43248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BEB8198-A40B-4AFA-9244-B33A9EF24BD2}"/>
              </a:ext>
            </a:extLst>
          </p:cNvPr>
          <p:cNvSpPr txBox="1"/>
          <p:nvPr/>
        </p:nvSpPr>
        <p:spPr>
          <a:xfrm>
            <a:off x="2694213" y="924041"/>
            <a:ext cx="47830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‘Belief Flower’ </a:t>
            </a:r>
          </a:p>
          <a:p>
            <a:r>
              <a:rPr lang="en-GB" sz="3200" b="1" dirty="0"/>
              <a:t>Resource 5.3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920C83-0F52-4C22-879E-EED071DF7DE9}"/>
              </a:ext>
            </a:extLst>
          </p:cNvPr>
          <p:cNvSpPr txBox="1"/>
          <p:nvPr/>
        </p:nvSpPr>
        <p:spPr>
          <a:xfrm>
            <a:off x="371600" y="1883515"/>
            <a:ext cx="6538865" cy="46782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After we have read the summaries on p. 24 and talked about them, fill in the ‘belief flower’, to show what you have learnt.  </a:t>
            </a:r>
          </a:p>
          <a:p>
            <a:endParaRPr lang="en-GB" sz="1200" dirty="0"/>
          </a:p>
          <a:p>
            <a:r>
              <a:rPr lang="en-GB" sz="2800" dirty="0"/>
              <a:t>Make your flower as detailed as you can. </a:t>
            </a:r>
          </a:p>
          <a:p>
            <a:endParaRPr lang="en-GB" sz="1200" dirty="0"/>
          </a:p>
          <a:p>
            <a:r>
              <a:rPr lang="en-GB" sz="2800" dirty="0"/>
              <a:t>Be creative and perhaps add some colour, too. </a:t>
            </a:r>
          </a:p>
          <a:p>
            <a:endParaRPr lang="en-GB" sz="1600" dirty="0"/>
          </a:p>
          <a:p>
            <a:r>
              <a:rPr lang="en-GB" sz="2800" dirty="0"/>
              <a:t>The centre of the flower is for the beliefs all of these religions share about the environment.</a:t>
            </a:r>
          </a:p>
        </p:txBody>
      </p:sp>
      <p:pic>
        <p:nvPicPr>
          <p:cNvPr id="2" name="Picture 3" descr="Diagram&#10;&#10;Description automatically generated">
            <a:extLst>
              <a:ext uri="{FF2B5EF4-FFF2-40B4-BE49-F238E27FC236}">
                <a16:creationId xmlns:a16="http://schemas.microsoft.com/office/drawing/2014/main" id="{30467BEA-0386-4C93-B488-D2100624816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00500" y="785971"/>
            <a:ext cx="5181357" cy="5286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4331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96F97B-9617-4415-AE48-33975CA22E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9439" y="457200"/>
            <a:ext cx="4413122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3916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1E12715A5D7B48A7D27CD15122AA0A" ma:contentTypeVersion="13" ma:contentTypeDescription="Create a new document." ma:contentTypeScope="" ma:versionID="a2ec673d53ae23e6e7ab6781d6e8e95a">
  <xsd:schema xmlns:xsd="http://www.w3.org/2001/XMLSchema" xmlns:xs="http://www.w3.org/2001/XMLSchema" xmlns:p="http://schemas.microsoft.com/office/2006/metadata/properties" xmlns:ns2="5a14aa55-8b15-43dc-98f3-1c89c91190c3" xmlns:ns3="a6df29e2-2c68-4514-aade-f276a7719d9c" targetNamespace="http://schemas.microsoft.com/office/2006/metadata/properties" ma:root="true" ma:fieldsID="9df4eb278ba453c0be3912194030e54d" ns2:_="" ns3:_="">
    <xsd:import namespace="5a14aa55-8b15-43dc-98f3-1c89c91190c3"/>
    <xsd:import namespace="a6df29e2-2c68-4514-aade-f276a7719d9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14aa55-8b15-43dc-98f3-1c89c91190c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df29e2-2c68-4514-aade-f276a7719d9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F7D0FC4-C97F-406F-906E-C1F0E2C4FC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22F1D0E-FF2A-4D03-9196-01B739CFA035}">
  <ds:schemaRefs>
    <ds:schemaRef ds:uri="5a14aa55-8b15-43dc-98f3-1c89c91190c3"/>
    <ds:schemaRef ds:uri="a6df29e2-2c68-4514-aade-f276a7719d9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FF64DCF1-0847-480D-BEC9-479C4F58F4DE}">
  <ds:schemaRefs>
    <ds:schemaRef ds:uri="http://www.w3.org/XML/1998/namespace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a6df29e2-2c68-4514-aade-f276a7719d9c"/>
    <ds:schemaRef ds:uri="5a14aa55-8b15-43dc-98f3-1c89c91190c3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469</Words>
  <Application>Microsoft Office PowerPoint</Application>
  <PresentationFormat>Widescreen</PresentationFormat>
  <Paragraphs>53</Paragraphs>
  <Slides>12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SassoonPrimaryRg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do Christians believe about God? 4-6 year olds</dc:title>
  <dc:creator>Lat Blaylock</dc:creator>
  <cp:lastModifiedBy>Caroline Bloor</cp:lastModifiedBy>
  <cp:revision>8</cp:revision>
  <dcterms:created xsi:type="dcterms:W3CDTF">2020-12-09T21:01:03Z</dcterms:created>
  <dcterms:modified xsi:type="dcterms:W3CDTF">2021-11-10T14:33:56Z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0x010100DE1E12715A5D7B48A7D27CD15122AA0A</vt:lpwstr>
  </property>
</Properties>
</file>