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3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58E699A-4707-499E-90C4-88D9823D8563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1FB639E-85E1-4D8C-A921-DD611DCBD2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590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12BF09-22CC-4AA2-8BA0-31B0DDBF52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BECA98-8C26-461C-B618-6B06D95EC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EB280E-3877-4A63-8913-372CC610A0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FECD70-9716-4271-8CE2-2E5E76F565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BE6EF0-0076-4F7D-90FE-E45D3842C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EEBE0C-9C5C-4AFF-8BC5-5826730087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725E38-AAF2-444E-9352-B889A8D2C3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F9CEC-6EEC-498A-8045-E266FF98D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D59B77-1757-4B7A-9B4E-D017B7F42D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FD3E86-F4A0-469D-9C41-FC9C4F14A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3203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BED947-B183-4A3C-B709-2162C64F0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DE8DC7-46EF-4410-8B28-EE71EB713D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A0D949-D7E0-4D41-9B76-79B4FAF0FA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1211D7-D8FD-4660-B4B4-AF63BDED0F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E326745-1E3F-48B2-8240-BE807C920E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1723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9B87A-5C05-4A58-B06D-612F7FD3A2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5228F-52C2-49DF-8FF2-DB8D5852ED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F26C663-2DC3-4D63-BCC6-3030E68F4B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CDAB3F-1F99-4CFD-8244-7E50EAA6E9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F2C681-FE89-4486-8BD3-1593A08BE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35E2903-A2F5-4739-AC85-692DFA27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1157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5739E6-A84A-4FD2-B71E-C917CC395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AEE7D1-0162-443A-9B4F-18CC35352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043C11-3725-41A7-93FF-2D8FA54D80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48797E0-9164-47C0-90E0-745AAC55E2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D27788-B2BC-45FA-AB7A-CA473BCD99E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8D4BD1-7CEB-46DF-B268-4E87A6755B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400237-9C6C-4D8C-B8BA-41BF9ECE4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77EEDB5-1278-4FDF-BF4F-E784EB662A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607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A6D72-04F4-400C-98FD-9A3E58BB0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83B1F90-2EE1-4C3A-A47C-881485D22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79D7142-6204-4492-B831-F6DBAFA18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ECF896-6002-47DD-80F7-46164CF1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5963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3F6A60-831D-4F3F-A0F7-C4CA47585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D9BBD4-C429-4F8B-A3C7-ADC866DD4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258FC76-A1D2-4ADC-90AE-70B745460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49702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D98DB3-42DC-4242-AB8E-BFA729D8C4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AA4AD1-911D-4F2B-86E3-071B53E85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23A587E-72DC-4729-8CE7-804E45070E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823794-4861-43ED-A966-1BFB5D08E8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D016D3-8ACD-49DB-B24C-2650A66C25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063B86-A30E-495C-B021-770A71C26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3558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81737-65E5-47D9-8B73-7239235336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66FFFE4-6798-47E5-9B6D-D0C870D102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340833-95A2-46FF-84E1-70C33D4BFC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AD2913-FC01-4D20-909C-7650C069E6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44F00C-E1E4-4CF1-B3E0-ACC42890B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25B40C-4A84-4F6F-89DF-597E57211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855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8BFF2F-0E1C-49A9-9914-8AE8ADF35A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AE07C5-AFE4-42B9-99A9-ACF639475D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3D14FA-ED5D-4AD5-AA3D-CCEDB84611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E92D9E-8547-4C0A-B940-C2BB4571B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84C9FC-0B61-4E58-A5CD-1A8729BD2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18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0A77831-476A-431F-9DC7-23C2A555FE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0A3597-B6C3-4F34-BAC1-37389DD385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9CA917-0524-4BF6-83C7-F2D07D50F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CE44EE-F711-4523-9E13-A07BFAD508D5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72AB68-B162-4BCA-959D-5381D477E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C1ED8-5877-45EF-8935-6C433B5835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6801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D0C1070-55BF-418C-BD3D-F87EBD542B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EC41B-0E31-48C8-BAB5-75E18B3AC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5B4826-6468-43EF-9207-75C7A3EFA00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CE44EE-F711-4523-9E13-A07BFAD508D5}" type="datetimeFigureOut">
              <a:rPr lang="en-GB" smtClean="0"/>
              <a:t>18/10/2021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08DE5A-A292-473C-8E18-62B7572046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CE21C7-E050-4042-AC1B-196A4CBB1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B0AA4D-3C97-4145-9FAC-C353B3DFFA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44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90A96-FDAD-4658-9DA9-41845A5A7F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64614" y="1783959"/>
            <a:ext cx="4087306" cy="2889114"/>
          </a:xfrm>
        </p:spPr>
        <p:txBody>
          <a:bodyPr anchor="b">
            <a:normAutofit/>
          </a:bodyPr>
          <a:lstStyle/>
          <a:p>
            <a:pPr algn="l"/>
            <a:r>
              <a:rPr lang="en-GB" sz="5400" b="1"/>
              <a:t>RAMJS Worship</a:t>
            </a:r>
            <a:r>
              <a:rPr lang="en-GB" sz="5400"/>
              <a:t> 	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C6D3FD-5485-432C-B693-9EB7DB97B65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464612" y="4750893"/>
            <a:ext cx="4087305" cy="1147863"/>
          </a:xfrm>
        </p:spPr>
        <p:txBody>
          <a:bodyPr anchor="t">
            <a:normAutofit/>
          </a:bodyPr>
          <a:lstStyle/>
          <a:p>
            <a:pPr algn="l"/>
            <a:r>
              <a:rPr lang="en-GB" sz="1900" dirty="0"/>
              <a:t>Theme: </a:t>
            </a:r>
            <a:r>
              <a:rPr lang="en-GB" sz="1900" b="1" dirty="0"/>
              <a:t>Patience / Calm / Silence</a:t>
            </a:r>
          </a:p>
          <a:p>
            <a:pPr algn="l"/>
            <a:endParaRPr lang="en-GB" sz="1900" dirty="0"/>
          </a:p>
          <a:p>
            <a:pPr algn="l"/>
            <a:r>
              <a:rPr lang="en-GB" sz="1900" dirty="0"/>
              <a:t>Our Value: </a:t>
            </a:r>
            <a:r>
              <a:rPr lang="en-GB" sz="1900" b="1" dirty="0"/>
              <a:t>Faith</a:t>
            </a:r>
          </a:p>
        </p:txBody>
      </p:sp>
      <p:sp>
        <p:nvSpPr>
          <p:cNvPr id="13" name="Freeform: Shape 1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D5FF30-2479-46C4-828A-DB619DFDB0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936" b="2"/>
          <a:stretch/>
        </p:blipFill>
        <p:spPr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815872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10413"/>
    </mc:Choice>
    <mc:Fallback xmlns="">
      <p:transition spd="slow" advTm="104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06F8C27-405D-4D33-B4CE-9C305CE8A1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467" y="948097"/>
            <a:ext cx="10905066" cy="4961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2243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8C5DDCD-27FF-4CF8-926A-93AEFBFD72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2164062"/>
              </p:ext>
            </p:extLst>
          </p:nvPr>
        </p:nvGraphicFramePr>
        <p:xfrm>
          <a:off x="665203" y="643466"/>
          <a:ext cx="10861595" cy="5571068"/>
        </p:xfrm>
        <a:graphic>
          <a:graphicData uri="http://schemas.openxmlformats.org/drawingml/2006/table">
            <a:tbl>
              <a:tblPr firstRow="1" bandRow="1">
                <a:solidFill>
                  <a:schemeClr val="bg1">
                    <a:lumMod val="95000"/>
                  </a:schemeClr>
                </a:solidFill>
              </a:tblPr>
              <a:tblGrid>
                <a:gridCol w="10861595">
                  <a:extLst>
                    <a:ext uri="{9D8B030D-6E8A-4147-A177-3AD203B41FA5}">
                      <a16:colId xmlns:a16="http://schemas.microsoft.com/office/drawing/2014/main" val="3473628722"/>
                    </a:ext>
                  </a:extLst>
                </a:gridCol>
              </a:tblGrid>
              <a:tr h="764348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British Values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  <a:p>
                      <a:pPr algn="ctr" rtl="0" fontAlgn="base"/>
                      <a:r>
                        <a:rPr lang="en-GB" sz="1700" b="0" i="0" cap="none" spc="0" dirty="0">
                          <a:solidFill>
                            <a:schemeClr val="bg1"/>
                          </a:solidFill>
                          <a:effectLst/>
                          <a:latin typeface="Arial" panose="020B0604020202020204" pitchFamily="34" charset="0"/>
                        </a:rPr>
                        <a:t>Worship Charter for behaviour </a:t>
                      </a:r>
                      <a:endParaRPr lang="en-GB" sz="1700" b="0" i="0" cap="none" spc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23548" marR="55491" marT="99403" marB="95037" anchor="ctr">
                    <a:lnL w="12700" cmpd="sng">
                      <a:noFill/>
                      <a:prstDash val="solid"/>
                    </a:lnL>
                    <a:lnR w="12700" cmpd="sng">
                      <a:noFill/>
                    </a:lnR>
                    <a:lnT w="19050" cap="flat" cmpd="sng" algn="ctr">
                      <a:noFill/>
                      <a:prstDash val="solid"/>
                    </a:lnT>
                    <a:lnB w="38100" cmpd="sng">
                      <a:noFill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1290152"/>
                  </a:ext>
                </a:extLst>
              </a:tr>
              <a:tr h="480672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model our British Values in worship by displaying: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Tolerance: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do not dismiss the views or opinions on others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discuss things in a sensible and respectful way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Democracy: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We join in and respond during worship to help influence the way our school works together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Individual Liberty: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free to have my own thoughts and make choices but I recognise that I am accountable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Mutual Respect: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that everyone is entitled to their own opinions as long as it does not promote extremism or cause offence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respect that everyone has a voice during worship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will listen to others as I would like to be listened to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Through engagement / sharing or ideas/ listening the opinions of others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The Rule of Law: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understand school rules are used to mirror society’s laws and must be respected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recognise there will be a consequence for my actions </a:t>
                      </a: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Responsibility: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equally responsible for my learning as my teachers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am responsible for my actions –Good or Bad </a:t>
                      </a:r>
                    </a:p>
                    <a:p>
                      <a:pPr algn="l" rtl="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I have a responsibility to promote and protect the wellbeing of others </a:t>
                      </a:r>
                    </a:p>
                    <a:p>
                      <a:pPr algn="l" rtl="0" fontAlgn="base"/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 rtl="0" fontAlgn="base"/>
                      <a:r>
                        <a:rPr lang="en-GB" sz="1300" b="1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r>
                        <a:rPr lang="en-GB" sz="1300" b="0" i="0" cap="none" spc="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  <a:endParaRPr lang="en-GB" sz="1300" b="0" i="0" cap="none" spc="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123548" marR="55491" marT="99403" marB="95037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38100" cmpd="sng">
                      <a:noFill/>
                    </a:lnT>
                    <a:lnB w="952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600355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743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590"/>
    </mc:Choice>
    <mc:Fallback xmlns="">
      <p:transition spd="slow" advTm="4759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 descr="Monk s Habit Benedikt">
            <a:extLst>
              <a:ext uri="{FF2B5EF4-FFF2-40B4-BE49-F238E27FC236}">
                <a16:creationId xmlns:a16="http://schemas.microsoft.com/office/drawing/2014/main" id="{8864381B-1A7E-443E-BDB7-2F769EA439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59" r="-1" b="44549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4434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Rectangle 70">
            <a:extLst>
              <a:ext uri="{FF2B5EF4-FFF2-40B4-BE49-F238E27FC236}">
                <a16:creationId xmlns:a16="http://schemas.microsoft.com/office/drawing/2014/main" id="{F3060C83-F051-4F0E-ABAD-AA0DFC48B2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83C98ABE-055B-441F-B07E-44F97F083C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-376156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29FDB030-9B49-4CED-8CCD-4D9938238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91641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3783CA14-24A1-485C-8B30-D6A5D87987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10043482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9" name="Freeform: Shape 78">
            <a:extLst>
              <a:ext uri="{FF2B5EF4-FFF2-40B4-BE49-F238E27FC236}">
                <a16:creationId xmlns:a16="http://schemas.microsoft.com/office/drawing/2014/main" id="{9A97C86A-04D6-40F7-AE84-31AB43E6A84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9356643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1" name="Isosceles Triangle 80">
            <a:extLst>
              <a:ext uri="{FF2B5EF4-FFF2-40B4-BE49-F238E27FC236}">
                <a16:creationId xmlns:a16="http://schemas.microsoft.com/office/drawing/2014/main" id="{FF9F2414-84E8-453E-B1F3-389FDE8192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976344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 descr="What are the 10 benefits of meditation on the brain | 2021 – brain boosted">
            <a:extLst>
              <a:ext uri="{FF2B5EF4-FFF2-40B4-BE49-F238E27FC236}">
                <a16:creationId xmlns:a16="http://schemas.microsoft.com/office/drawing/2014/main" id="{D6CF70F4-2C55-4D80-99BC-B5D83ADC1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10467" y="643467"/>
            <a:ext cx="5571065" cy="55710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3" name="Isosceles Triangle 82">
            <a:extLst>
              <a:ext uri="{FF2B5EF4-FFF2-40B4-BE49-F238E27FC236}">
                <a16:creationId xmlns:a16="http://schemas.microsoft.com/office/drawing/2014/main" id="{3ECA69A1-7536-43AC-85EF-C7106179F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7604080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7801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357DD0D3-F869-46D0-944C-6EC60E19E3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36816" cy="5254922"/>
          </a:xfrm>
          <a:custGeom>
            <a:avLst/>
            <a:gdLst>
              <a:gd name="connsiteX0" fmla="*/ 0 w 6136816"/>
              <a:gd name="connsiteY0" fmla="*/ 0 h 5254922"/>
              <a:gd name="connsiteX1" fmla="*/ 6136816 w 6136816"/>
              <a:gd name="connsiteY1" fmla="*/ 0 h 5254922"/>
              <a:gd name="connsiteX2" fmla="*/ 6134892 w 6136816"/>
              <a:gd name="connsiteY2" fmla="*/ 111520 h 5254922"/>
              <a:gd name="connsiteX3" fmla="*/ 6066513 w 6136816"/>
              <a:gd name="connsiteY3" fmla="*/ 752995 h 5254922"/>
              <a:gd name="connsiteX4" fmla="*/ 140712 w 6136816"/>
              <a:gd name="connsiteY4" fmla="*/ 5219363 h 5254922"/>
              <a:gd name="connsiteX5" fmla="*/ 0 w 6136816"/>
              <a:gd name="connsiteY5" fmla="*/ 5199534 h 52549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136816" h="5254922">
                <a:moveTo>
                  <a:pt x="0" y="0"/>
                </a:moveTo>
                <a:lnTo>
                  <a:pt x="6136816" y="0"/>
                </a:lnTo>
                <a:lnTo>
                  <a:pt x="6134892" y="111520"/>
                </a:lnTo>
                <a:cubicBezTo>
                  <a:pt x="6124961" y="323936"/>
                  <a:pt x="6102367" y="538040"/>
                  <a:pt x="6066513" y="752995"/>
                </a:cubicBezTo>
                <a:cubicBezTo>
                  <a:pt x="5592281" y="3596146"/>
                  <a:pt x="2972232" y="5545369"/>
                  <a:pt x="140712" y="5219363"/>
                </a:cubicBezTo>
                <a:lnTo>
                  <a:pt x="0" y="5199534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3074" name="Picture 2" descr="The surprising power of silence |">
            <a:extLst>
              <a:ext uri="{FF2B5EF4-FFF2-40B4-BE49-F238E27FC236}">
                <a16:creationId xmlns:a16="http://schemas.microsoft.com/office/drawing/2014/main" id="{4624FD89-FB36-45A2-93E0-4CD2DE27AAF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72" r="13851"/>
          <a:stretch/>
        </p:blipFill>
        <p:spPr bwMode="auto">
          <a:xfrm>
            <a:off x="1" y="2"/>
            <a:ext cx="5863721" cy="4984915"/>
          </a:xfrm>
          <a:custGeom>
            <a:avLst/>
            <a:gdLst/>
            <a:ahLst/>
            <a:cxnLst/>
            <a:rect l="l" t="t" r="r" b="b"/>
            <a:pathLst>
              <a:path w="5863721" h="4984915">
                <a:moveTo>
                  <a:pt x="0" y="0"/>
                </a:moveTo>
                <a:lnTo>
                  <a:pt x="5863721" y="0"/>
                </a:lnTo>
                <a:lnTo>
                  <a:pt x="5844576" y="326138"/>
                </a:lnTo>
                <a:cubicBezTo>
                  <a:pt x="5833049" y="448313"/>
                  <a:pt x="5817094" y="570952"/>
                  <a:pt x="5796589" y="693884"/>
                </a:cubicBezTo>
                <a:cubicBezTo>
                  <a:pt x="5344573" y="3403845"/>
                  <a:pt x="2847261" y="5261756"/>
                  <a:pt x="148386" y="4951022"/>
                </a:cubicBezTo>
                <a:lnTo>
                  <a:pt x="0" y="4930112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5E2C686-B84E-461B-846F-790351AC2BE8}"/>
              </a:ext>
            </a:extLst>
          </p:cNvPr>
          <p:cNvSpPr txBox="1"/>
          <p:nvPr/>
        </p:nvSpPr>
        <p:spPr>
          <a:xfrm>
            <a:off x="4838700" y="326045"/>
            <a:ext cx="7186422" cy="337592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b="1" u="sng" dirty="0"/>
              <a:t>Benefits of regular silence: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To do more – time out can make us feel more energetic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Shutting off speech will make the other sense work better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 err="1"/>
              <a:t>Realise</a:t>
            </a:r>
            <a:r>
              <a:rPr lang="en-US" sz="2800" dirty="0"/>
              <a:t> and think about what is important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Improve memory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Develop you imagination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Increase self-awareness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Grow your brain (10 minutes sitting in silence thinking about peaceful scenery can actually thicken the grey matter in your brain)</a:t>
            </a:r>
          </a:p>
        </p:txBody>
      </p:sp>
    </p:spTree>
    <p:extLst>
      <p:ext uri="{BB962C8B-B14F-4D97-AF65-F5344CB8AC3E}">
        <p14:creationId xmlns:p14="http://schemas.microsoft.com/office/powerpoint/2010/main" val="196516814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Freeform: Shape 70">
            <a:extLst>
              <a:ext uri="{FF2B5EF4-FFF2-40B4-BE49-F238E27FC236}">
                <a16:creationId xmlns:a16="http://schemas.microsoft.com/office/drawing/2014/main" id="{B670DBD5-770C-4383-9F54-5B86E86BD5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10277" y="0"/>
            <a:ext cx="9771446" cy="6858000"/>
          </a:xfrm>
          <a:custGeom>
            <a:avLst/>
            <a:gdLst>
              <a:gd name="connsiteX0" fmla="*/ 1422188 w 9771446"/>
              <a:gd name="connsiteY0" fmla="*/ 0 h 6858000"/>
              <a:gd name="connsiteX1" fmla="*/ 8349258 w 9771446"/>
              <a:gd name="connsiteY1" fmla="*/ 0 h 6858000"/>
              <a:gd name="connsiteX2" fmla="*/ 8502224 w 9771446"/>
              <a:gd name="connsiteY2" fmla="*/ 159673 h 6858000"/>
              <a:gd name="connsiteX3" fmla="*/ 9771446 w 9771446"/>
              <a:gd name="connsiteY3" fmla="*/ 3429001 h 6858000"/>
              <a:gd name="connsiteX4" fmla="*/ 8502224 w 9771446"/>
              <a:gd name="connsiteY4" fmla="*/ 6698330 h 6858000"/>
              <a:gd name="connsiteX5" fmla="*/ 8349260 w 9771446"/>
              <a:gd name="connsiteY5" fmla="*/ 6858000 h 6858000"/>
              <a:gd name="connsiteX6" fmla="*/ 1422186 w 9771446"/>
              <a:gd name="connsiteY6" fmla="*/ 6858000 h 6858000"/>
              <a:gd name="connsiteX7" fmla="*/ 1269223 w 9771446"/>
              <a:gd name="connsiteY7" fmla="*/ 6698330 h 6858000"/>
              <a:gd name="connsiteX8" fmla="*/ 0 w 9771446"/>
              <a:gd name="connsiteY8" fmla="*/ 3429001 h 6858000"/>
              <a:gd name="connsiteX9" fmla="*/ 1269223 w 9771446"/>
              <a:gd name="connsiteY9" fmla="*/ 15967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771446" h="6858000">
                <a:moveTo>
                  <a:pt x="1422188" y="0"/>
                </a:moveTo>
                <a:lnTo>
                  <a:pt x="8349258" y="0"/>
                </a:lnTo>
                <a:lnTo>
                  <a:pt x="8502224" y="159673"/>
                </a:lnTo>
                <a:cubicBezTo>
                  <a:pt x="9290813" y="1023162"/>
                  <a:pt x="9771446" y="2170221"/>
                  <a:pt x="9771446" y="3429001"/>
                </a:cubicBezTo>
                <a:cubicBezTo>
                  <a:pt x="9771446" y="4687781"/>
                  <a:pt x="9290813" y="5834840"/>
                  <a:pt x="8502224" y="6698330"/>
                </a:cubicBezTo>
                <a:lnTo>
                  <a:pt x="8349260" y="6858000"/>
                </a:lnTo>
                <a:lnTo>
                  <a:pt x="1422186" y="6858000"/>
                </a:lnTo>
                <a:lnTo>
                  <a:pt x="1269223" y="6698330"/>
                </a:lnTo>
                <a:cubicBezTo>
                  <a:pt x="480633" y="5834840"/>
                  <a:pt x="0" y="4687781"/>
                  <a:pt x="0" y="3429001"/>
                </a:cubicBezTo>
                <a:cubicBezTo>
                  <a:pt x="0" y="2170221"/>
                  <a:pt x="480633" y="1023162"/>
                  <a:pt x="1269223" y="159673"/>
                </a:cubicBezTo>
                <a:close/>
              </a:path>
            </a:pathLst>
          </a:custGeom>
          <a:solidFill>
            <a:schemeClr val="bg1">
              <a:lumMod val="85000"/>
              <a:alpha val="6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098" name="Picture 2" descr="How to Meditate - Mindful">
            <a:extLst>
              <a:ext uri="{FF2B5EF4-FFF2-40B4-BE49-F238E27FC236}">
                <a16:creationId xmlns:a16="http://schemas.microsoft.com/office/drawing/2014/main" id="{B5EFC11A-48C6-4431-B186-9723A1A85D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33" r="7478"/>
          <a:stretch/>
        </p:blipFill>
        <p:spPr bwMode="auto">
          <a:xfrm>
            <a:off x="1460597" y="10"/>
            <a:ext cx="9270806" cy="6857990"/>
          </a:xfrm>
          <a:custGeom>
            <a:avLst/>
            <a:gdLst/>
            <a:ahLst/>
            <a:cxnLst/>
            <a:rect l="l" t="t" r="r" b="b"/>
            <a:pathLst>
              <a:path w="9270806" h="6858000">
                <a:moveTo>
                  <a:pt x="1503712" y="0"/>
                </a:moveTo>
                <a:lnTo>
                  <a:pt x="7767094" y="0"/>
                </a:lnTo>
                <a:lnTo>
                  <a:pt x="7913128" y="139721"/>
                </a:lnTo>
                <a:cubicBezTo>
                  <a:pt x="8751971" y="981521"/>
                  <a:pt x="9270806" y="2144457"/>
                  <a:pt x="9270806" y="3429000"/>
                </a:cubicBezTo>
                <a:cubicBezTo>
                  <a:pt x="9270806" y="4713544"/>
                  <a:pt x="8751971" y="5876479"/>
                  <a:pt x="7913128" y="6718279"/>
                </a:cubicBezTo>
                <a:lnTo>
                  <a:pt x="7767094" y="6858000"/>
                </a:lnTo>
                <a:lnTo>
                  <a:pt x="1503712" y="6858000"/>
                </a:lnTo>
                <a:lnTo>
                  <a:pt x="1357679" y="6718279"/>
                </a:lnTo>
                <a:cubicBezTo>
                  <a:pt x="518835" y="5876479"/>
                  <a:pt x="0" y="4713544"/>
                  <a:pt x="0" y="3429000"/>
                </a:cubicBezTo>
                <a:cubicBezTo>
                  <a:pt x="0" y="2144457"/>
                  <a:pt x="518835" y="981521"/>
                  <a:pt x="1357679" y="13972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61565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254A175-AC76-429D-A962-CB37580B8333}"/>
              </a:ext>
            </a:extLst>
          </p:cNvPr>
          <p:cNvSpPr txBox="1"/>
          <p:nvPr/>
        </p:nvSpPr>
        <p:spPr>
          <a:xfrm>
            <a:off x="4965431" y="571500"/>
            <a:ext cx="6586489" cy="565231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 b="1" u="sng" dirty="0"/>
              <a:t>How to take a time out: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Listen to yourself breathing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Listen to your heartbeat</a:t>
            </a:r>
          </a:p>
          <a:p>
            <a:pPr marL="57150">
              <a:lnSpc>
                <a:spcPct val="90000"/>
              </a:lnSpc>
              <a:spcAft>
                <a:spcPts val="600"/>
              </a:spcAft>
            </a:pPr>
            <a:endParaRPr lang="en-US" sz="2000" dirty="0"/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Think about now, not yesterday, not today, not tomorrow, but now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Talk a walk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/>
              <a:t>Realise</a:t>
            </a:r>
            <a:r>
              <a:rPr lang="en-US" sz="2000" dirty="0"/>
              <a:t> what you think about – think about what you think about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 err="1"/>
              <a:t>Visualise</a:t>
            </a:r>
            <a:r>
              <a:rPr lang="en-US" sz="2000" dirty="0"/>
              <a:t> a peaceful scene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Try to draw a peaceful scene, it doesn’t need to be perfect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When a ‘but I must…(finish my game)’ thought appears, wait for it to disappear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If thoughts about a problem appear-tackle them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Think about a problem as if it were someone else looking at the problem</a:t>
            </a:r>
          </a:p>
        </p:txBody>
      </p:sp>
      <p:pic>
        <p:nvPicPr>
          <p:cNvPr id="5122" name="Picture 2" descr="What would baby dory do&quot; Baby One-Piece by zcrb | Redbubble">
            <a:extLst>
              <a:ext uri="{FF2B5EF4-FFF2-40B4-BE49-F238E27FC236}">
                <a16:creationId xmlns:a16="http://schemas.microsoft.com/office/drawing/2014/main" id="{87078F81-300A-4DF0-BD6B-0CC4F45763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1" r="5959" b="1"/>
          <a:stretch/>
        </p:blipFill>
        <p:spPr bwMode="auto">
          <a:xfrm>
            <a:off x="20" y="10"/>
            <a:ext cx="4635571" cy="6857990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FF835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87882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4E7068C-9ECD-4D9C-A20F-FB014AC90B7E}"/>
              </a:ext>
            </a:extLst>
          </p:cNvPr>
          <p:cNvSpPr txBox="1"/>
          <p:nvPr/>
        </p:nvSpPr>
        <p:spPr>
          <a:xfrm>
            <a:off x="1636910" y="364670"/>
            <a:ext cx="7973026" cy="451636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Reflection Prayer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Dear God,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800" dirty="0"/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In our community, our school and our families we know that life can be noisy, busy and sometimes stressful.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Today may we be reminded of the importance of quiet times.  Help us to remember the benefits of a regular time out.  Help us to form good habits, building these times into our busy and often noisy lives.</a:t>
            </a:r>
          </a:p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800" dirty="0"/>
              <a:t>Amen</a:t>
            </a:r>
          </a:p>
        </p:txBody>
      </p:sp>
      <p:sp>
        <p:nvSpPr>
          <p:cNvPr id="17" name="Isosceles Triangle 16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9" name="Isosceles Triangle 18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358162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</TotalTime>
  <Words>453</Words>
  <Application>Microsoft Office PowerPoint</Application>
  <PresentationFormat>Widescreen</PresentationFormat>
  <Paragraphs>58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RAMJS Worship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RAMJS Worship</dc:title>
  <dc:creator>Fran  Nickson</dc:creator>
  <cp:lastModifiedBy>Fran  Nickson</cp:lastModifiedBy>
  <cp:revision>8</cp:revision>
  <dcterms:created xsi:type="dcterms:W3CDTF">2021-06-06T16:50:38Z</dcterms:created>
  <dcterms:modified xsi:type="dcterms:W3CDTF">2021-10-18T07:39:56Z</dcterms:modified>
</cp:coreProperties>
</file>