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9"/>
  </p:notesMasterIdLst>
  <p:sldIdLst>
    <p:sldId id="318" r:id="rId5"/>
    <p:sldId id="267" r:id="rId6"/>
    <p:sldId id="325" r:id="rId7"/>
    <p:sldId id="258" r:id="rId8"/>
    <p:sldId id="257" r:id="rId9"/>
    <p:sldId id="259" r:id="rId10"/>
    <p:sldId id="319" r:id="rId11"/>
    <p:sldId id="321" r:id="rId12"/>
    <p:sldId id="261" r:id="rId13"/>
    <p:sldId id="260" r:id="rId14"/>
    <p:sldId id="262" r:id="rId15"/>
    <p:sldId id="322" r:id="rId16"/>
    <p:sldId id="326" r:id="rId17"/>
    <p:sldId id="327"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D9E901B-7F30-428F-BA0E-5759E9A3C718}" v="3" dt="2021-09-02T15:32:32.312"/>
    <p1510:client id="{359B23C9-BDC5-436C-ADEB-73EA06BAAFDC}" v="14" dt="2021-09-02T13:06:34.06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8312" autoAdjust="0"/>
    <p:restoredTop sz="95238" autoAdjust="0"/>
  </p:normalViewPr>
  <p:slideViewPr>
    <p:cSldViewPr snapToGrid="0">
      <p:cViewPr varScale="1">
        <p:scale>
          <a:sx n="90" d="100"/>
          <a:sy n="90" d="100"/>
        </p:scale>
        <p:origin x="706" y="67"/>
      </p:cViewPr>
      <p:guideLst/>
    </p:cSldViewPr>
  </p:slideViewPr>
  <p:notesTextViewPr>
    <p:cViewPr>
      <p:scale>
        <a:sx n="1" d="1"/>
        <a:sy n="1" d="1"/>
      </p:scale>
      <p:origin x="0" y="0"/>
    </p:cViewPr>
  </p:notesTextViewPr>
  <p:sorterViewPr>
    <p:cViewPr>
      <p:scale>
        <a:sx n="80" d="100"/>
        <a:sy n="8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39B2353-CEDC-4F72-ABD3-71CD9100CC33}" type="doc">
      <dgm:prSet loTypeId="urn:microsoft.com/office/officeart/2005/8/layout/vList2" loCatId="list" qsTypeId="urn:microsoft.com/office/officeart/2005/8/quickstyle/simple5" qsCatId="simple" csTypeId="urn:microsoft.com/office/officeart/2005/8/colors/colorful5" csCatId="colorful" phldr="1"/>
      <dgm:spPr/>
      <dgm:t>
        <a:bodyPr/>
        <a:lstStyle/>
        <a:p>
          <a:endParaRPr lang="en-US"/>
        </a:p>
      </dgm:t>
    </dgm:pt>
    <dgm:pt modelId="{41794359-213F-456C-B0B5-79C777447392}">
      <dgm:prSet/>
      <dgm:spPr/>
      <dgm:t>
        <a:bodyPr/>
        <a:lstStyle/>
        <a:p>
          <a:r>
            <a:rPr lang="en-GB" dirty="0"/>
            <a:t>NOW IT’S YOUR TURN</a:t>
          </a:r>
          <a:endParaRPr lang="en-US" dirty="0"/>
        </a:p>
      </dgm:t>
    </dgm:pt>
    <dgm:pt modelId="{DFA666AA-34E5-4444-945E-9268BE719EFD}" type="parTrans" cxnId="{0FF6C7B6-0792-478E-9792-88EC290C47DB}">
      <dgm:prSet/>
      <dgm:spPr/>
      <dgm:t>
        <a:bodyPr/>
        <a:lstStyle/>
        <a:p>
          <a:endParaRPr lang="en-US"/>
        </a:p>
      </dgm:t>
    </dgm:pt>
    <dgm:pt modelId="{7F2A4EA3-8B96-4B37-8D93-42F0AD6189B7}" type="sibTrans" cxnId="{0FF6C7B6-0792-478E-9792-88EC290C47DB}">
      <dgm:prSet/>
      <dgm:spPr/>
      <dgm:t>
        <a:bodyPr/>
        <a:lstStyle/>
        <a:p>
          <a:endParaRPr lang="en-US"/>
        </a:p>
      </dgm:t>
    </dgm:pt>
    <dgm:pt modelId="{410D4995-662E-426D-B09B-CAB7F20EBD7E}">
      <dgm:prSet/>
      <dgm:spPr/>
      <dgm:t>
        <a:bodyPr/>
        <a:lstStyle/>
        <a:p>
          <a:r>
            <a:rPr lang="en-GB" dirty="0"/>
            <a:t>You have been tasked with creating a leaflet or poster about ‘greening our festivals’   </a:t>
          </a:r>
          <a:endParaRPr lang="en-US" dirty="0"/>
        </a:p>
      </dgm:t>
    </dgm:pt>
    <dgm:pt modelId="{62EC6759-25C8-4864-8B13-95BA16FDCCC8}" type="parTrans" cxnId="{D1099001-B36D-4014-88D1-F616DAF978BC}">
      <dgm:prSet/>
      <dgm:spPr/>
      <dgm:t>
        <a:bodyPr/>
        <a:lstStyle/>
        <a:p>
          <a:endParaRPr lang="en-US"/>
        </a:p>
      </dgm:t>
    </dgm:pt>
    <dgm:pt modelId="{B62B65D9-3B09-4E8C-AD78-BCAFF0058AC1}" type="sibTrans" cxnId="{D1099001-B36D-4014-88D1-F616DAF978BC}">
      <dgm:prSet/>
      <dgm:spPr/>
      <dgm:t>
        <a:bodyPr/>
        <a:lstStyle/>
        <a:p>
          <a:endParaRPr lang="en-US"/>
        </a:p>
      </dgm:t>
    </dgm:pt>
    <dgm:pt modelId="{11733E5C-AF1E-47C9-A11E-C6FCBAB32359}">
      <dgm:prSet/>
      <dgm:spPr/>
      <dgm:t>
        <a:bodyPr/>
        <a:lstStyle/>
        <a:p>
          <a:r>
            <a:rPr lang="en-GB" dirty="0"/>
            <a:t>If you choose to create a poster, you must remember that it should grab the readers attention.  It should have a big, bold heading which makes a statement.  Information is key and should be to the point.  Pictures will also catch the readers attention.  </a:t>
          </a:r>
          <a:endParaRPr lang="en-US" dirty="0"/>
        </a:p>
      </dgm:t>
    </dgm:pt>
    <dgm:pt modelId="{08D354F7-D952-4E61-A05C-61D8040B997D}" type="parTrans" cxnId="{403E8223-5232-48A3-B6AE-AF01405D5812}">
      <dgm:prSet/>
      <dgm:spPr/>
      <dgm:t>
        <a:bodyPr/>
        <a:lstStyle/>
        <a:p>
          <a:endParaRPr lang="en-US"/>
        </a:p>
      </dgm:t>
    </dgm:pt>
    <dgm:pt modelId="{45419B7A-56A8-40CD-922B-AA6A14CC8B09}" type="sibTrans" cxnId="{403E8223-5232-48A3-B6AE-AF01405D5812}">
      <dgm:prSet/>
      <dgm:spPr/>
      <dgm:t>
        <a:bodyPr/>
        <a:lstStyle/>
        <a:p>
          <a:endParaRPr lang="en-US"/>
        </a:p>
      </dgm:t>
    </dgm:pt>
    <dgm:pt modelId="{7136373B-FB81-4B0F-8D29-1B9E36409D36}">
      <dgm:prSet/>
      <dgm:spPr/>
      <dgm:t>
        <a:bodyPr/>
        <a:lstStyle/>
        <a:p>
          <a:r>
            <a:rPr lang="en-GB" dirty="0"/>
            <a:t>If you choose to create a leaflet, again it should grab the readers attention.  Think carefully about the title of your leaflet, what kind of information will you include and who is it meant for?  Is it meant for children or is it meant for adults?  </a:t>
          </a:r>
          <a:endParaRPr lang="en-US" dirty="0"/>
        </a:p>
      </dgm:t>
    </dgm:pt>
    <dgm:pt modelId="{9E5CE650-C29A-4E7A-BD6F-2DF74FD75367}" type="parTrans" cxnId="{D5E2576F-BD7A-4E2B-897F-E449D0B7D5AF}">
      <dgm:prSet/>
      <dgm:spPr/>
      <dgm:t>
        <a:bodyPr/>
        <a:lstStyle/>
        <a:p>
          <a:endParaRPr lang="en-US"/>
        </a:p>
      </dgm:t>
    </dgm:pt>
    <dgm:pt modelId="{3394E387-AF2A-412C-929E-D27657FA3205}" type="sibTrans" cxnId="{D5E2576F-BD7A-4E2B-897F-E449D0B7D5AF}">
      <dgm:prSet/>
      <dgm:spPr/>
      <dgm:t>
        <a:bodyPr/>
        <a:lstStyle/>
        <a:p>
          <a:endParaRPr lang="en-US"/>
        </a:p>
      </dgm:t>
    </dgm:pt>
    <dgm:pt modelId="{DA0584C2-F8EB-4358-A183-9D1CA184E0D3}" type="pres">
      <dgm:prSet presAssocID="{739B2353-CEDC-4F72-ABD3-71CD9100CC33}" presName="linear" presStyleCnt="0">
        <dgm:presLayoutVars>
          <dgm:animLvl val="lvl"/>
          <dgm:resizeHandles val="exact"/>
        </dgm:presLayoutVars>
      </dgm:prSet>
      <dgm:spPr/>
    </dgm:pt>
    <dgm:pt modelId="{3ABB30C2-F6C0-4DF0-AD8F-7F523A8FC96D}" type="pres">
      <dgm:prSet presAssocID="{41794359-213F-456C-B0B5-79C777447392}" presName="parentText" presStyleLbl="node1" presStyleIdx="0" presStyleCnt="4" custLinFactY="-164186" custLinFactNeighborX="-4939" custLinFactNeighborY="-200000">
        <dgm:presLayoutVars>
          <dgm:chMax val="0"/>
          <dgm:bulletEnabled val="1"/>
        </dgm:presLayoutVars>
      </dgm:prSet>
      <dgm:spPr/>
    </dgm:pt>
    <dgm:pt modelId="{13F92C59-E35B-4CB2-86C4-A0CB7C255409}" type="pres">
      <dgm:prSet presAssocID="{7F2A4EA3-8B96-4B37-8D93-42F0AD6189B7}" presName="spacer" presStyleCnt="0"/>
      <dgm:spPr/>
    </dgm:pt>
    <dgm:pt modelId="{E87BC174-4F4E-41F7-9349-1998FC5D341A}" type="pres">
      <dgm:prSet presAssocID="{410D4995-662E-426D-B09B-CAB7F20EBD7E}" presName="parentText" presStyleLbl="node1" presStyleIdx="1" presStyleCnt="4" custLinFactY="-2051" custLinFactNeighborX="366" custLinFactNeighborY="-100000">
        <dgm:presLayoutVars>
          <dgm:chMax val="0"/>
          <dgm:bulletEnabled val="1"/>
        </dgm:presLayoutVars>
      </dgm:prSet>
      <dgm:spPr/>
    </dgm:pt>
    <dgm:pt modelId="{F89763EE-C1DD-457D-AE38-6467F1D65748}" type="pres">
      <dgm:prSet presAssocID="{B62B65D9-3B09-4E8C-AD78-BCAFF0058AC1}" presName="spacer" presStyleCnt="0"/>
      <dgm:spPr/>
    </dgm:pt>
    <dgm:pt modelId="{615D1921-2BFE-4BAF-90A0-0B2F0510B1B2}" type="pres">
      <dgm:prSet presAssocID="{11733E5C-AF1E-47C9-A11E-C6FCBAB32359}" presName="parentText" presStyleLbl="node1" presStyleIdx="2" presStyleCnt="4" custLinFactY="-4705" custLinFactNeighborX="366" custLinFactNeighborY="-100000">
        <dgm:presLayoutVars>
          <dgm:chMax val="0"/>
          <dgm:bulletEnabled val="1"/>
        </dgm:presLayoutVars>
      </dgm:prSet>
      <dgm:spPr/>
    </dgm:pt>
    <dgm:pt modelId="{F3848C66-C12B-460B-B11B-E396DD1BAF70}" type="pres">
      <dgm:prSet presAssocID="{45419B7A-56A8-40CD-922B-AA6A14CC8B09}" presName="spacer" presStyleCnt="0"/>
      <dgm:spPr/>
    </dgm:pt>
    <dgm:pt modelId="{654A5B8C-767E-46AF-B1EF-513123030369}" type="pres">
      <dgm:prSet presAssocID="{7136373B-FB81-4B0F-8D29-1B9E36409D36}" presName="parentText" presStyleLbl="node1" presStyleIdx="3" presStyleCnt="4" custLinFactY="-8693" custLinFactNeighborX="366" custLinFactNeighborY="-100000">
        <dgm:presLayoutVars>
          <dgm:chMax val="0"/>
          <dgm:bulletEnabled val="1"/>
        </dgm:presLayoutVars>
      </dgm:prSet>
      <dgm:spPr/>
    </dgm:pt>
  </dgm:ptLst>
  <dgm:cxnLst>
    <dgm:cxn modelId="{D1099001-B36D-4014-88D1-F616DAF978BC}" srcId="{739B2353-CEDC-4F72-ABD3-71CD9100CC33}" destId="{410D4995-662E-426D-B09B-CAB7F20EBD7E}" srcOrd="1" destOrd="0" parTransId="{62EC6759-25C8-4864-8B13-95BA16FDCCC8}" sibTransId="{B62B65D9-3B09-4E8C-AD78-BCAFF0058AC1}"/>
    <dgm:cxn modelId="{5D461007-A2F8-46E2-8735-E607D239C238}" type="presOf" srcId="{41794359-213F-456C-B0B5-79C777447392}" destId="{3ABB30C2-F6C0-4DF0-AD8F-7F523A8FC96D}" srcOrd="0" destOrd="0" presId="urn:microsoft.com/office/officeart/2005/8/layout/vList2"/>
    <dgm:cxn modelId="{403E8223-5232-48A3-B6AE-AF01405D5812}" srcId="{739B2353-CEDC-4F72-ABD3-71CD9100CC33}" destId="{11733E5C-AF1E-47C9-A11E-C6FCBAB32359}" srcOrd="2" destOrd="0" parTransId="{08D354F7-D952-4E61-A05C-61D8040B997D}" sibTransId="{45419B7A-56A8-40CD-922B-AA6A14CC8B09}"/>
    <dgm:cxn modelId="{77E71741-034F-4C57-9877-8EA2D7E92002}" type="presOf" srcId="{739B2353-CEDC-4F72-ABD3-71CD9100CC33}" destId="{DA0584C2-F8EB-4358-A183-9D1CA184E0D3}" srcOrd="0" destOrd="0" presId="urn:microsoft.com/office/officeart/2005/8/layout/vList2"/>
    <dgm:cxn modelId="{D5E2576F-BD7A-4E2B-897F-E449D0B7D5AF}" srcId="{739B2353-CEDC-4F72-ABD3-71CD9100CC33}" destId="{7136373B-FB81-4B0F-8D29-1B9E36409D36}" srcOrd="3" destOrd="0" parTransId="{9E5CE650-C29A-4E7A-BD6F-2DF74FD75367}" sibTransId="{3394E387-AF2A-412C-929E-D27657FA3205}"/>
    <dgm:cxn modelId="{0FF6C7B6-0792-478E-9792-88EC290C47DB}" srcId="{739B2353-CEDC-4F72-ABD3-71CD9100CC33}" destId="{41794359-213F-456C-B0B5-79C777447392}" srcOrd="0" destOrd="0" parTransId="{DFA666AA-34E5-4444-945E-9268BE719EFD}" sibTransId="{7F2A4EA3-8B96-4B37-8D93-42F0AD6189B7}"/>
    <dgm:cxn modelId="{B9C906B8-5132-495F-905E-F35185171486}" type="presOf" srcId="{7136373B-FB81-4B0F-8D29-1B9E36409D36}" destId="{654A5B8C-767E-46AF-B1EF-513123030369}" srcOrd="0" destOrd="0" presId="urn:microsoft.com/office/officeart/2005/8/layout/vList2"/>
    <dgm:cxn modelId="{6572D5E5-ED66-4C3C-8CDE-38058B4D4119}" type="presOf" srcId="{410D4995-662E-426D-B09B-CAB7F20EBD7E}" destId="{E87BC174-4F4E-41F7-9349-1998FC5D341A}" srcOrd="0" destOrd="0" presId="urn:microsoft.com/office/officeart/2005/8/layout/vList2"/>
    <dgm:cxn modelId="{DB46E4E9-84BB-48AE-B079-8D87FCF2AEAE}" type="presOf" srcId="{11733E5C-AF1E-47C9-A11E-C6FCBAB32359}" destId="{615D1921-2BFE-4BAF-90A0-0B2F0510B1B2}" srcOrd="0" destOrd="0" presId="urn:microsoft.com/office/officeart/2005/8/layout/vList2"/>
    <dgm:cxn modelId="{B37125B8-0BFA-4C2D-8380-08E55052958A}" type="presParOf" srcId="{DA0584C2-F8EB-4358-A183-9D1CA184E0D3}" destId="{3ABB30C2-F6C0-4DF0-AD8F-7F523A8FC96D}" srcOrd="0" destOrd="0" presId="urn:microsoft.com/office/officeart/2005/8/layout/vList2"/>
    <dgm:cxn modelId="{1E038829-0617-4F6B-AA43-8D26F8E67D08}" type="presParOf" srcId="{DA0584C2-F8EB-4358-A183-9D1CA184E0D3}" destId="{13F92C59-E35B-4CB2-86C4-A0CB7C255409}" srcOrd="1" destOrd="0" presId="urn:microsoft.com/office/officeart/2005/8/layout/vList2"/>
    <dgm:cxn modelId="{A361B244-FDDD-4195-99A1-39DDA1630E90}" type="presParOf" srcId="{DA0584C2-F8EB-4358-A183-9D1CA184E0D3}" destId="{E87BC174-4F4E-41F7-9349-1998FC5D341A}" srcOrd="2" destOrd="0" presId="urn:microsoft.com/office/officeart/2005/8/layout/vList2"/>
    <dgm:cxn modelId="{DFB93C27-4FCB-4601-8357-BC89C293A176}" type="presParOf" srcId="{DA0584C2-F8EB-4358-A183-9D1CA184E0D3}" destId="{F89763EE-C1DD-457D-AE38-6467F1D65748}" srcOrd="3" destOrd="0" presId="urn:microsoft.com/office/officeart/2005/8/layout/vList2"/>
    <dgm:cxn modelId="{2D099AE3-0939-4EA3-A7DC-56165562051C}" type="presParOf" srcId="{DA0584C2-F8EB-4358-A183-9D1CA184E0D3}" destId="{615D1921-2BFE-4BAF-90A0-0B2F0510B1B2}" srcOrd="4" destOrd="0" presId="urn:microsoft.com/office/officeart/2005/8/layout/vList2"/>
    <dgm:cxn modelId="{A88076D6-F4BC-4925-BB37-54452256AB4C}" type="presParOf" srcId="{DA0584C2-F8EB-4358-A183-9D1CA184E0D3}" destId="{F3848C66-C12B-460B-B11B-E396DD1BAF70}" srcOrd="5" destOrd="0" presId="urn:microsoft.com/office/officeart/2005/8/layout/vList2"/>
    <dgm:cxn modelId="{1468B618-288B-474C-90BA-926436390773}" type="presParOf" srcId="{DA0584C2-F8EB-4358-A183-9D1CA184E0D3}" destId="{654A5B8C-767E-46AF-B1EF-513123030369}"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ABB30C2-F6C0-4DF0-AD8F-7F523A8FC96D}">
      <dsp:nvSpPr>
        <dsp:cNvPr id="0" name=""/>
        <dsp:cNvSpPr/>
      </dsp:nvSpPr>
      <dsp:spPr>
        <a:xfrm>
          <a:off x="0" y="0"/>
          <a:ext cx="5314543" cy="1061406"/>
        </a:xfrm>
        <a:prstGeom prst="round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dirty="0"/>
            <a:t>NOW IT’S YOUR TURN</a:t>
          </a:r>
          <a:endParaRPr lang="en-US" sz="1500" kern="1200" dirty="0"/>
        </a:p>
      </dsp:txBody>
      <dsp:txXfrm>
        <a:off x="51814" y="51814"/>
        <a:ext cx="5210915" cy="957778"/>
      </dsp:txXfrm>
    </dsp:sp>
    <dsp:sp modelId="{E87BC174-4F4E-41F7-9349-1998FC5D341A}">
      <dsp:nvSpPr>
        <dsp:cNvPr id="0" name=""/>
        <dsp:cNvSpPr/>
      </dsp:nvSpPr>
      <dsp:spPr>
        <a:xfrm>
          <a:off x="0" y="1056849"/>
          <a:ext cx="5314543" cy="1061406"/>
        </a:xfrm>
        <a:prstGeom prst="roundRect">
          <a:avLst/>
        </a:prstGeom>
        <a:gradFill rotWithShape="0">
          <a:gsLst>
            <a:gs pos="0">
              <a:schemeClr val="accent5">
                <a:hueOff val="-2451115"/>
                <a:satOff val="-3409"/>
                <a:lumOff val="-1307"/>
                <a:alphaOff val="0"/>
                <a:satMod val="103000"/>
                <a:lumMod val="102000"/>
                <a:tint val="94000"/>
              </a:schemeClr>
            </a:gs>
            <a:gs pos="50000">
              <a:schemeClr val="accent5">
                <a:hueOff val="-2451115"/>
                <a:satOff val="-3409"/>
                <a:lumOff val="-1307"/>
                <a:alphaOff val="0"/>
                <a:satMod val="110000"/>
                <a:lumMod val="100000"/>
                <a:shade val="100000"/>
              </a:schemeClr>
            </a:gs>
            <a:gs pos="100000">
              <a:schemeClr val="accent5">
                <a:hueOff val="-2451115"/>
                <a:satOff val="-3409"/>
                <a:lumOff val="-1307"/>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dirty="0"/>
            <a:t>You have been tasked with creating a leaflet or poster about ‘greening our festivals’   </a:t>
          </a:r>
          <a:endParaRPr lang="en-US" sz="1500" kern="1200" dirty="0"/>
        </a:p>
      </dsp:txBody>
      <dsp:txXfrm>
        <a:off x="51814" y="1108663"/>
        <a:ext cx="5210915" cy="957778"/>
      </dsp:txXfrm>
    </dsp:sp>
    <dsp:sp modelId="{615D1921-2BFE-4BAF-90A0-0B2F0510B1B2}">
      <dsp:nvSpPr>
        <dsp:cNvPr id="0" name=""/>
        <dsp:cNvSpPr/>
      </dsp:nvSpPr>
      <dsp:spPr>
        <a:xfrm>
          <a:off x="0" y="2133285"/>
          <a:ext cx="5314543" cy="1061406"/>
        </a:xfrm>
        <a:prstGeom prst="roundRect">
          <a:avLst/>
        </a:prstGeom>
        <a:gradFill rotWithShape="0">
          <a:gsLst>
            <a:gs pos="0">
              <a:schemeClr val="accent5">
                <a:hueOff val="-4902230"/>
                <a:satOff val="-6819"/>
                <a:lumOff val="-2615"/>
                <a:alphaOff val="0"/>
                <a:satMod val="103000"/>
                <a:lumMod val="102000"/>
                <a:tint val="94000"/>
              </a:schemeClr>
            </a:gs>
            <a:gs pos="50000">
              <a:schemeClr val="accent5">
                <a:hueOff val="-4902230"/>
                <a:satOff val="-6819"/>
                <a:lumOff val="-2615"/>
                <a:alphaOff val="0"/>
                <a:satMod val="110000"/>
                <a:lumMod val="100000"/>
                <a:shade val="100000"/>
              </a:schemeClr>
            </a:gs>
            <a:gs pos="100000">
              <a:schemeClr val="accent5">
                <a:hueOff val="-4902230"/>
                <a:satOff val="-6819"/>
                <a:lumOff val="-2615"/>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dirty="0"/>
            <a:t>If you choose to create a poster, you must remember that it should grab the readers attention.  It should have a big, bold heading which makes a statement.  Information is key and should be to the point.  Pictures will also catch the readers attention.  </a:t>
          </a:r>
          <a:endParaRPr lang="en-US" sz="1500" kern="1200" dirty="0"/>
        </a:p>
      </dsp:txBody>
      <dsp:txXfrm>
        <a:off x="51814" y="2185099"/>
        <a:ext cx="5210915" cy="957778"/>
      </dsp:txXfrm>
    </dsp:sp>
    <dsp:sp modelId="{654A5B8C-767E-46AF-B1EF-513123030369}">
      <dsp:nvSpPr>
        <dsp:cNvPr id="0" name=""/>
        <dsp:cNvSpPr/>
      </dsp:nvSpPr>
      <dsp:spPr>
        <a:xfrm>
          <a:off x="0" y="3195563"/>
          <a:ext cx="5314543" cy="1061406"/>
        </a:xfrm>
        <a:prstGeom prst="roundRect">
          <a:avLst/>
        </a:prstGeom>
        <a:gradFill rotWithShape="0">
          <a:gsLst>
            <a:gs pos="0">
              <a:schemeClr val="accent5">
                <a:hueOff val="-7353344"/>
                <a:satOff val="-10228"/>
                <a:lumOff val="-3922"/>
                <a:alphaOff val="0"/>
                <a:satMod val="103000"/>
                <a:lumMod val="102000"/>
                <a:tint val="94000"/>
              </a:schemeClr>
            </a:gs>
            <a:gs pos="50000">
              <a:schemeClr val="accent5">
                <a:hueOff val="-7353344"/>
                <a:satOff val="-10228"/>
                <a:lumOff val="-3922"/>
                <a:alphaOff val="0"/>
                <a:satMod val="110000"/>
                <a:lumMod val="100000"/>
                <a:shade val="100000"/>
              </a:schemeClr>
            </a:gs>
            <a:gs pos="100000">
              <a:schemeClr val="accent5">
                <a:hueOff val="-7353344"/>
                <a:satOff val="-10228"/>
                <a:lumOff val="-3922"/>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dirty="0"/>
            <a:t>If you choose to create a leaflet, again it should grab the readers attention.  Think carefully about the title of your leaflet, what kind of information will you include and who is it meant for?  Is it meant for children or is it meant for adults?  </a:t>
          </a:r>
          <a:endParaRPr lang="en-US" sz="1500" kern="1200" dirty="0"/>
        </a:p>
      </dsp:txBody>
      <dsp:txXfrm>
        <a:off x="51814" y="3247377"/>
        <a:ext cx="5210915" cy="957778"/>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C663511-A741-4123-A2CE-165B756FCF4C}" type="datetimeFigureOut">
              <a:rPr lang="en-GB" smtClean="0"/>
              <a:t>07/11/2021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84E220A-4E6E-4B57-B64B-9BDDCDC99F63}" type="slidenum">
              <a:rPr lang="en-GB" smtClean="0"/>
              <a:t>‹#›</a:t>
            </a:fld>
            <a:endParaRPr lang="en-GB"/>
          </a:p>
        </p:txBody>
      </p:sp>
    </p:spTree>
    <p:extLst>
      <p:ext uri="{BB962C8B-B14F-4D97-AF65-F5344CB8AC3E}">
        <p14:creationId xmlns:p14="http://schemas.microsoft.com/office/powerpoint/2010/main" val="29696320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endParaRPr lang="en-GB" sz="1800" dirty="0">
              <a:latin typeface="SassoonPrimaryRg"/>
            </a:endParaRPr>
          </a:p>
        </p:txBody>
      </p:sp>
      <p:sp>
        <p:nvSpPr>
          <p:cNvPr id="4" name="Slide Number Placeholder 3"/>
          <p:cNvSpPr>
            <a:spLocks noGrp="1"/>
          </p:cNvSpPr>
          <p:nvPr>
            <p:ph type="sldNum" sz="quarter" idx="5"/>
          </p:nvPr>
        </p:nvSpPr>
        <p:spPr/>
        <p:txBody>
          <a:bodyPr/>
          <a:lstStyle/>
          <a:p>
            <a:fld id="{572DBD72-EC37-4A96-90E9-FAE8DFEB27C7}" type="slidenum">
              <a:rPr lang="en-GB" smtClean="0"/>
              <a:t>2</a:t>
            </a:fld>
            <a:endParaRPr lang="en-GB"/>
          </a:p>
        </p:txBody>
      </p:sp>
    </p:spTree>
    <p:extLst>
      <p:ext uri="{BB962C8B-B14F-4D97-AF65-F5344CB8AC3E}">
        <p14:creationId xmlns:p14="http://schemas.microsoft.com/office/powerpoint/2010/main" val="26782598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endParaRPr lang="en-GB" sz="1800" dirty="0">
              <a:latin typeface="SassoonPrimaryRg"/>
            </a:endParaRPr>
          </a:p>
        </p:txBody>
      </p:sp>
      <p:sp>
        <p:nvSpPr>
          <p:cNvPr id="4" name="Slide Number Placeholder 3"/>
          <p:cNvSpPr>
            <a:spLocks noGrp="1"/>
          </p:cNvSpPr>
          <p:nvPr>
            <p:ph type="sldNum" sz="quarter" idx="5"/>
          </p:nvPr>
        </p:nvSpPr>
        <p:spPr/>
        <p:txBody>
          <a:bodyPr/>
          <a:lstStyle/>
          <a:p>
            <a:fld id="{572DBD72-EC37-4A96-90E9-FAE8DFEB27C7}" type="slidenum">
              <a:rPr lang="en-GB" smtClean="0"/>
              <a:t>8</a:t>
            </a:fld>
            <a:endParaRPr lang="en-GB"/>
          </a:p>
        </p:txBody>
      </p:sp>
    </p:spTree>
    <p:extLst>
      <p:ext uri="{BB962C8B-B14F-4D97-AF65-F5344CB8AC3E}">
        <p14:creationId xmlns:p14="http://schemas.microsoft.com/office/powerpoint/2010/main" val="13530592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endParaRPr lang="en-GB" sz="1800" dirty="0">
              <a:latin typeface="SassoonPrimaryRg"/>
            </a:endParaRPr>
          </a:p>
        </p:txBody>
      </p:sp>
      <p:sp>
        <p:nvSpPr>
          <p:cNvPr id="4" name="Slide Number Placeholder 3"/>
          <p:cNvSpPr>
            <a:spLocks noGrp="1"/>
          </p:cNvSpPr>
          <p:nvPr>
            <p:ph type="sldNum" sz="quarter" idx="5"/>
          </p:nvPr>
        </p:nvSpPr>
        <p:spPr/>
        <p:txBody>
          <a:bodyPr/>
          <a:lstStyle/>
          <a:p>
            <a:fld id="{572DBD72-EC37-4A96-90E9-FAE8DFEB27C7}" type="slidenum">
              <a:rPr lang="en-GB" smtClean="0"/>
              <a:t>12</a:t>
            </a:fld>
            <a:endParaRPr lang="en-GB"/>
          </a:p>
        </p:txBody>
      </p:sp>
    </p:spTree>
    <p:extLst>
      <p:ext uri="{BB962C8B-B14F-4D97-AF65-F5344CB8AC3E}">
        <p14:creationId xmlns:p14="http://schemas.microsoft.com/office/powerpoint/2010/main" val="30508978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endParaRPr lang="en-GB" sz="1800" dirty="0">
              <a:latin typeface="SassoonPrimaryRg"/>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72DBD72-EC37-4A96-90E9-FAE8DFEB27C7}"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579543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55F845C3-8CC0-44D6-B07E-4F9E1DE984A5}" type="datetimeFigureOut">
              <a:rPr lang="en-GB" smtClean="0"/>
              <a:t>07/11/2021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094663-4A7E-4C1A-B91E-1A1B2428B52A}" type="slidenum">
              <a:rPr lang="en-GB" smtClean="0"/>
              <a:t>‹#›</a:t>
            </a:fld>
            <a:endParaRPr lang="en-GB"/>
          </a:p>
        </p:txBody>
      </p:sp>
    </p:spTree>
    <p:extLst>
      <p:ext uri="{BB962C8B-B14F-4D97-AF65-F5344CB8AC3E}">
        <p14:creationId xmlns:p14="http://schemas.microsoft.com/office/powerpoint/2010/main" val="16121444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5F845C3-8CC0-44D6-B07E-4F9E1DE984A5}" type="datetimeFigureOut">
              <a:rPr lang="en-GB" smtClean="0"/>
              <a:t>07/11/2021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094663-4A7E-4C1A-B91E-1A1B2428B52A}" type="slidenum">
              <a:rPr lang="en-GB" smtClean="0"/>
              <a:t>‹#›</a:t>
            </a:fld>
            <a:endParaRPr lang="en-GB"/>
          </a:p>
        </p:txBody>
      </p:sp>
    </p:spTree>
    <p:extLst>
      <p:ext uri="{BB962C8B-B14F-4D97-AF65-F5344CB8AC3E}">
        <p14:creationId xmlns:p14="http://schemas.microsoft.com/office/powerpoint/2010/main" val="40558536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5F845C3-8CC0-44D6-B07E-4F9E1DE984A5}" type="datetimeFigureOut">
              <a:rPr lang="en-GB" smtClean="0"/>
              <a:t>07/11/2021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094663-4A7E-4C1A-B91E-1A1B2428B52A}" type="slidenum">
              <a:rPr lang="en-GB" smtClean="0"/>
              <a:t>‹#›</a:t>
            </a:fld>
            <a:endParaRPr lang="en-GB"/>
          </a:p>
        </p:txBody>
      </p:sp>
    </p:spTree>
    <p:extLst>
      <p:ext uri="{BB962C8B-B14F-4D97-AF65-F5344CB8AC3E}">
        <p14:creationId xmlns:p14="http://schemas.microsoft.com/office/powerpoint/2010/main" val="16040924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55F845C3-8CC0-44D6-B07E-4F9E1DE984A5}" type="datetimeFigureOut">
              <a:rPr lang="en-GB" smtClean="0"/>
              <a:t>07/11/2021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094663-4A7E-4C1A-B91E-1A1B2428B52A}" type="slidenum">
              <a:rPr lang="en-GB" smtClean="0"/>
              <a:t>‹#›</a:t>
            </a:fld>
            <a:endParaRPr lang="en-GB"/>
          </a:p>
        </p:txBody>
      </p:sp>
    </p:spTree>
    <p:extLst>
      <p:ext uri="{BB962C8B-B14F-4D97-AF65-F5344CB8AC3E}">
        <p14:creationId xmlns:p14="http://schemas.microsoft.com/office/powerpoint/2010/main" val="4479476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55F845C3-8CC0-44D6-B07E-4F9E1DE984A5}" type="datetimeFigureOut">
              <a:rPr lang="en-GB" smtClean="0"/>
              <a:t>07/11/2021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094663-4A7E-4C1A-B91E-1A1B2428B52A}" type="slidenum">
              <a:rPr lang="en-GB" smtClean="0"/>
              <a:t>‹#›</a:t>
            </a:fld>
            <a:endParaRPr lang="en-GB"/>
          </a:p>
        </p:txBody>
      </p:sp>
    </p:spTree>
    <p:extLst>
      <p:ext uri="{BB962C8B-B14F-4D97-AF65-F5344CB8AC3E}">
        <p14:creationId xmlns:p14="http://schemas.microsoft.com/office/powerpoint/2010/main" val="3151975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55F845C3-8CC0-44D6-B07E-4F9E1DE984A5}" type="datetimeFigureOut">
              <a:rPr lang="en-GB" smtClean="0"/>
              <a:t>07/11/2021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094663-4A7E-4C1A-B91E-1A1B2428B52A}" type="slidenum">
              <a:rPr lang="en-GB" smtClean="0"/>
              <a:t>‹#›</a:t>
            </a:fld>
            <a:endParaRPr lang="en-GB"/>
          </a:p>
        </p:txBody>
      </p:sp>
    </p:spTree>
    <p:extLst>
      <p:ext uri="{BB962C8B-B14F-4D97-AF65-F5344CB8AC3E}">
        <p14:creationId xmlns:p14="http://schemas.microsoft.com/office/powerpoint/2010/main" val="11415389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5F845C3-8CC0-44D6-B07E-4F9E1DE984A5}" type="datetimeFigureOut">
              <a:rPr lang="en-GB" smtClean="0"/>
              <a:t>07/11/2021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094663-4A7E-4C1A-B91E-1A1B2428B52A}" type="slidenum">
              <a:rPr lang="en-GB" smtClean="0"/>
              <a:t>‹#›</a:t>
            </a:fld>
            <a:endParaRPr lang="en-GB"/>
          </a:p>
        </p:txBody>
      </p:sp>
    </p:spTree>
    <p:extLst>
      <p:ext uri="{BB962C8B-B14F-4D97-AF65-F5344CB8AC3E}">
        <p14:creationId xmlns:p14="http://schemas.microsoft.com/office/powerpoint/2010/main" val="32411763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5F845C3-8CC0-44D6-B07E-4F9E1DE984A5}" type="datetimeFigureOut">
              <a:rPr lang="en-GB" smtClean="0"/>
              <a:t>07/11/2021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094663-4A7E-4C1A-B91E-1A1B2428B52A}" type="slidenum">
              <a:rPr lang="en-GB" smtClean="0"/>
              <a:t>‹#›</a:t>
            </a:fld>
            <a:endParaRPr lang="en-GB"/>
          </a:p>
        </p:txBody>
      </p:sp>
    </p:spTree>
    <p:extLst>
      <p:ext uri="{BB962C8B-B14F-4D97-AF65-F5344CB8AC3E}">
        <p14:creationId xmlns:p14="http://schemas.microsoft.com/office/powerpoint/2010/main" val="42786910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5F845C3-8CC0-44D6-B07E-4F9E1DE984A5}" type="datetimeFigureOut">
              <a:rPr lang="en-GB" smtClean="0"/>
              <a:t>07/11/2021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094663-4A7E-4C1A-B91E-1A1B2428B52A}" type="slidenum">
              <a:rPr lang="en-GB" smtClean="0"/>
              <a:t>‹#›</a:t>
            </a:fld>
            <a:endParaRPr lang="en-GB"/>
          </a:p>
        </p:txBody>
      </p:sp>
    </p:spTree>
    <p:extLst>
      <p:ext uri="{BB962C8B-B14F-4D97-AF65-F5344CB8AC3E}">
        <p14:creationId xmlns:p14="http://schemas.microsoft.com/office/powerpoint/2010/main" val="34167974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5F845C3-8CC0-44D6-B07E-4F9E1DE984A5}" type="datetimeFigureOut">
              <a:rPr lang="en-GB" smtClean="0"/>
              <a:t>07/11/2021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094663-4A7E-4C1A-B91E-1A1B2428B52A}" type="slidenum">
              <a:rPr lang="en-GB" smtClean="0"/>
              <a:t>‹#›</a:t>
            </a:fld>
            <a:endParaRPr lang="en-GB"/>
          </a:p>
        </p:txBody>
      </p:sp>
    </p:spTree>
    <p:extLst>
      <p:ext uri="{BB962C8B-B14F-4D97-AF65-F5344CB8AC3E}">
        <p14:creationId xmlns:p14="http://schemas.microsoft.com/office/powerpoint/2010/main" val="31947623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5F845C3-8CC0-44D6-B07E-4F9E1DE984A5}" type="datetimeFigureOut">
              <a:rPr lang="en-GB" smtClean="0"/>
              <a:t>07/11/2021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094663-4A7E-4C1A-B91E-1A1B2428B52A}" type="slidenum">
              <a:rPr lang="en-GB" smtClean="0"/>
              <a:t>‹#›</a:t>
            </a:fld>
            <a:endParaRPr lang="en-GB"/>
          </a:p>
        </p:txBody>
      </p:sp>
    </p:spTree>
    <p:extLst>
      <p:ext uri="{BB962C8B-B14F-4D97-AF65-F5344CB8AC3E}">
        <p14:creationId xmlns:p14="http://schemas.microsoft.com/office/powerpoint/2010/main" val="8411919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5F845C3-8CC0-44D6-B07E-4F9E1DE984A5}" type="datetimeFigureOut">
              <a:rPr lang="en-GB" smtClean="0"/>
              <a:t>07/11/2021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094663-4A7E-4C1A-B91E-1A1B2428B52A}" type="slidenum">
              <a:rPr lang="en-GB" smtClean="0"/>
              <a:t>‹#›</a:t>
            </a:fld>
            <a:endParaRPr lang="en-GB"/>
          </a:p>
        </p:txBody>
      </p:sp>
    </p:spTree>
    <p:extLst>
      <p:ext uri="{BB962C8B-B14F-4D97-AF65-F5344CB8AC3E}">
        <p14:creationId xmlns:p14="http://schemas.microsoft.com/office/powerpoint/2010/main" val="230566024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emf"/></Relationships>
</file>

<file path=ppt/slides/_rels/slide3.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2.jpg"/><Relationship Id="rId7"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emf"/><Relationship Id="rId9" Type="http://schemas.openxmlformats.org/officeDocument/2006/relationships/image" Target="../media/image12.png"/></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emf"/></Relationships>
</file>

<file path=ppt/slides/_rels/slide13.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2.jpg"/><Relationship Id="rId7"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10" Type="http://schemas.openxmlformats.org/officeDocument/2006/relationships/image" Target="../media/image16.png"/><Relationship Id="rId4" Type="http://schemas.openxmlformats.org/officeDocument/2006/relationships/image" Target="../media/image3.emf"/><Relationship Id="rId9" Type="http://schemas.openxmlformats.org/officeDocument/2006/relationships/image" Target="../media/image12.png"/></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7.jpeg"/><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8882296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691749AB-34BB-7D42-8C0A-DC813F2F5BDA}"/>
              </a:ext>
            </a:extLst>
          </p:cNvPr>
          <p:cNvSpPr txBox="1"/>
          <p:nvPr/>
        </p:nvSpPr>
        <p:spPr>
          <a:xfrm>
            <a:off x="4025462" y="6487234"/>
            <a:ext cx="6686081" cy="292388"/>
          </a:xfrm>
          <a:prstGeom prst="rect">
            <a:avLst/>
          </a:prstGeom>
          <a:noFill/>
        </p:spPr>
        <p:txBody>
          <a:bodyPr wrap="square" rtlCol="0">
            <a:spAutoFit/>
          </a:bodyPr>
          <a:lstStyle/>
          <a:p>
            <a:r>
              <a:rPr lang="en-US" sz="1300" b="1" dirty="0">
                <a:solidFill>
                  <a:schemeClr val="bg1"/>
                </a:solidFill>
              </a:rPr>
              <a:t>BIG QUESTIONS BIG ANSWERS – Investigating worldviews  </a:t>
            </a:r>
            <a:r>
              <a:rPr lang="en-US" sz="1300" dirty="0">
                <a:solidFill>
                  <a:schemeClr val="bg1"/>
                </a:solidFill>
              </a:rPr>
              <a:t>Editor: </a:t>
            </a:r>
            <a:r>
              <a:rPr lang="en-US" sz="1300" b="1" dirty="0">
                <a:solidFill>
                  <a:schemeClr val="bg1"/>
                </a:solidFill>
              </a:rPr>
              <a:t>Fiona Moss </a:t>
            </a:r>
            <a:r>
              <a:rPr lang="en-US" sz="1300" dirty="0">
                <a:solidFill>
                  <a:schemeClr val="bg1"/>
                </a:solidFill>
              </a:rPr>
              <a:t>© RE Today 2021</a:t>
            </a:r>
          </a:p>
        </p:txBody>
      </p:sp>
      <p:pic>
        <p:nvPicPr>
          <p:cNvPr id="3" name="Picture 2">
            <a:extLst>
              <a:ext uri="{FF2B5EF4-FFF2-40B4-BE49-F238E27FC236}">
                <a16:creationId xmlns:a16="http://schemas.microsoft.com/office/drawing/2014/main" id="{1E7436C7-E58B-D84D-8B1D-ED63E76295EE}"/>
              </a:ext>
            </a:extLst>
          </p:cNvPr>
          <p:cNvPicPr>
            <a:picLocks noChangeAspect="1"/>
          </p:cNvPicPr>
          <p:nvPr/>
        </p:nvPicPr>
        <p:blipFill>
          <a:blip r:embed="rId4"/>
          <a:stretch>
            <a:fillRect/>
          </a:stretch>
        </p:blipFill>
        <p:spPr>
          <a:xfrm>
            <a:off x="10868313" y="6404684"/>
            <a:ext cx="1117600" cy="279400"/>
          </a:xfrm>
          <a:prstGeom prst="rect">
            <a:avLst/>
          </a:prstGeom>
        </p:spPr>
      </p:pic>
      <p:pic>
        <p:nvPicPr>
          <p:cNvPr id="4" name="Picture 4">
            <a:extLst>
              <a:ext uri="{FF2B5EF4-FFF2-40B4-BE49-F238E27FC236}">
                <a16:creationId xmlns:a16="http://schemas.microsoft.com/office/drawing/2014/main" id="{4E92B2D0-C92C-47A3-9A53-C665DA2003E4}"/>
              </a:ext>
            </a:extLst>
          </p:cNvPr>
          <p:cNvPicPr>
            <a:picLocks noChangeAspect="1"/>
          </p:cNvPicPr>
          <p:nvPr/>
        </p:nvPicPr>
        <p:blipFill rotWithShape="1">
          <a:blip r:embed="rId5">
            <a:alphaModFix amt="50000"/>
          </a:blip>
          <a:srcRect t="10584" r="-173" b="58759"/>
          <a:stretch/>
        </p:blipFill>
        <p:spPr>
          <a:xfrm>
            <a:off x="163133" y="30578"/>
            <a:ext cx="6220512" cy="902516"/>
          </a:xfrm>
          <a:prstGeom prst="rect">
            <a:avLst/>
          </a:prstGeom>
        </p:spPr>
      </p:pic>
      <p:pic>
        <p:nvPicPr>
          <p:cNvPr id="5" name="Picture 4" descr="Shape&#10;&#10;Description automatically generated with low confidence">
            <a:extLst>
              <a:ext uri="{FF2B5EF4-FFF2-40B4-BE49-F238E27FC236}">
                <a16:creationId xmlns:a16="http://schemas.microsoft.com/office/drawing/2014/main" id="{FCB25D59-2CA4-46CE-9DB8-F65ECE14E60D}"/>
              </a:ext>
            </a:extLst>
          </p:cNvPr>
          <p:cNvPicPr>
            <a:picLocks noChangeAspect="1"/>
          </p:cNvPicPr>
          <p:nvPr/>
        </p:nvPicPr>
        <p:blipFill>
          <a:blip r:embed="rId6" cstate="print">
            <a:alphaModFix amt="50000"/>
            <a:extLst>
              <a:ext uri="{28A0092B-C50C-407E-A947-70E740481C1C}">
                <a14:useLocalDpi xmlns:a14="http://schemas.microsoft.com/office/drawing/2010/main" val="0"/>
              </a:ext>
            </a:extLst>
          </a:blip>
          <a:stretch>
            <a:fillRect/>
          </a:stretch>
        </p:blipFill>
        <p:spPr>
          <a:xfrm>
            <a:off x="5387247" y="415819"/>
            <a:ext cx="300333" cy="432480"/>
          </a:xfrm>
          <a:prstGeom prst="rect">
            <a:avLst/>
          </a:prstGeom>
        </p:spPr>
      </p:pic>
      <p:sp>
        <p:nvSpPr>
          <p:cNvPr id="8" name="TextBox 7">
            <a:extLst>
              <a:ext uri="{FF2B5EF4-FFF2-40B4-BE49-F238E27FC236}">
                <a16:creationId xmlns:a16="http://schemas.microsoft.com/office/drawing/2014/main" id="{167FEA7E-52AC-4AD0-85CD-F6C5DE38E12B}"/>
              </a:ext>
            </a:extLst>
          </p:cNvPr>
          <p:cNvSpPr txBox="1"/>
          <p:nvPr/>
        </p:nvSpPr>
        <p:spPr>
          <a:xfrm>
            <a:off x="1101012" y="1318335"/>
            <a:ext cx="9330612" cy="5078313"/>
          </a:xfrm>
          <a:prstGeom prst="rect">
            <a:avLst/>
          </a:prstGeom>
          <a:noFill/>
        </p:spPr>
        <p:txBody>
          <a:bodyPr wrap="square">
            <a:spAutoFit/>
          </a:bodyPr>
          <a:lstStyle/>
          <a:p>
            <a:r>
              <a:rPr lang="en-GB" sz="1800" b="1" dirty="0">
                <a:effectLst/>
                <a:latin typeface="Calibri" panose="020F0502020204030204" pitchFamily="34" charset="0"/>
                <a:ea typeface="Calibri" panose="020F0502020204030204" pitchFamily="34" charset="0"/>
                <a:cs typeface="Times New Roman" panose="02020603050405020304" pitchFamily="18" charset="0"/>
              </a:rPr>
              <a:t>Essential Knowledge in RE</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r>
              <a:rPr lang="en-GB" sz="1800" b="1" dirty="0">
                <a:effectLst/>
                <a:latin typeface="Calibri" panose="020F0502020204030204" pitchFamily="34" charset="0"/>
                <a:ea typeface="Calibri" panose="020F0502020204030204" pitchFamily="34" charset="0"/>
                <a:cs typeface="Times New Roman" panose="02020603050405020304" pitchFamily="18" charset="0"/>
              </a:rPr>
              <a:t>What will you learn?</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buFont typeface="Symbol" panose="05050102010706020507" pitchFamily="18" charset="2"/>
              <a:buChar char=""/>
            </a:pPr>
            <a:r>
              <a:rPr lang="en-GB" sz="1800" dirty="0">
                <a:effectLst/>
                <a:latin typeface="Calibri" panose="020F0502020204030204" pitchFamily="34" charset="0"/>
                <a:ea typeface="Calibri" panose="020F0502020204030204" pitchFamily="34" charset="0"/>
                <a:cs typeface="Times New Roman" panose="02020603050405020304" pitchFamily="18" charset="0"/>
              </a:rPr>
              <a:t>Some Hindus, Muslims and Christians are trying to make the ways they celebrate </a:t>
            </a:r>
            <a:r>
              <a:rPr lang="en-GB" sz="1800" dirty="0" err="1">
                <a:effectLst/>
                <a:latin typeface="Calibri" panose="020F0502020204030204" pitchFamily="34" charset="0"/>
                <a:ea typeface="Calibri" panose="020F0502020204030204" pitchFamily="34" charset="0"/>
                <a:cs typeface="Times New Roman" panose="02020603050405020304" pitchFamily="18" charset="0"/>
              </a:rPr>
              <a:t>Divali</a:t>
            </a:r>
            <a:r>
              <a:rPr lang="en-GB" sz="1800" dirty="0">
                <a:effectLst/>
                <a:latin typeface="Calibri" panose="020F0502020204030204" pitchFamily="34" charset="0"/>
                <a:ea typeface="Calibri" panose="020F0502020204030204" pitchFamily="34" charset="0"/>
                <a:cs typeface="Times New Roman" panose="02020603050405020304" pitchFamily="18" charset="0"/>
              </a:rPr>
              <a:t>, Eid-Al-Fitr and Christmas more environmentally friendly. Some people call this ‘greening the festivals’. </a:t>
            </a:r>
            <a:r>
              <a:rPr lang="en-GB" dirty="0">
                <a:latin typeface="Calibri" panose="020F0502020204030204" pitchFamily="34" charset="0"/>
                <a:ea typeface="Calibri" panose="020F0502020204030204" pitchFamily="34" charset="0"/>
                <a:cs typeface="Times New Roman" panose="02020603050405020304" pitchFamily="18" charset="0"/>
              </a:rPr>
              <a:t>Can you think about why this matters and what this means?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buFont typeface="Symbol" panose="05050102010706020507" pitchFamily="18" charset="2"/>
              <a:buChar char=""/>
            </a:pPr>
            <a:r>
              <a:rPr lang="en-GB" sz="1800" dirty="0">
                <a:effectLst/>
                <a:latin typeface="Calibri" panose="020F0502020204030204" pitchFamily="34" charset="0"/>
                <a:ea typeface="Calibri" panose="020F0502020204030204" pitchFamily="34" charset="0"/>
                <a:cs typeface="Times New Roman" panose="02020603050405020304" pitchFamily="18" charset="0"/>
              </a:rPr>
              <a:t>Members of these three religious communities each look to their own scriptures </a:t>
            </a:r>
            <a:r>
              <a:rPr lang="en-GB" dirty="0">
                <a:latin typeface="Calibri" panose="020F0502020204030204" pitchFamily="34" charset="0"/>
                <a:ea typeface="Calibri" panose="020F0502020204030204" pitchFamily="34" charset="0"/>
                <a:cs typeface="Times New Roman" panose="02020603050405020304" pitchFamily="18" charset="0"/>
              </a:rPr>
              <a:t>to give them </a:t>
            </a:r>
            <a:r>
              <a:rPr lang="en-GB" sz="1800" dirty="0">
                <a:effectLst/>
                <a:latin typeface="Calibri" panose="020F0502020204030204" pitchFamily="34" charset="0"/>
                <a:ea typeface="Calibri" panose="020F0502020204030204" pitchFamily="34" charset="0"/>
                <a:cs typeface="Times New Roman" panose="02020603050405020304" pitchFamily="18" charset="0"/>
              </a:rPr>
              <a:t>inspiration in ‘greening the festivals’.</a:t>
            </a:r>
          </a:p>
          <a:p>
            <a:pPr marL="342900" lvl="0" indent="-342900">
              <a:buFont typeface="Symbol" panose="05050102010706020507" pitchFamily="18" charset="2"/>
              <a:buChar char=""/>
            </a:pPr>
            <a:r>
              <a:rPr lang="en-GB" sz="1800" dirty="0">
                <a:effectLst/>
                <a:latin typeface="Calibri" panose="020F0502020204030204" pitchFamily="34" charset="0"/>
                <a:ea typeface="Calibri" panose="020F0502020204030204" pitchFamily="34" charset="0"/>
                <a:cs typeface="Times New Roman" panose="02020603050405020304" pitchFamily="18" charset="0"/>
              </a:rPr>
              <a:t>Muslims, Hindus and Christians see a link between their ideas about Brahman, Allah, God and the reasons they want to work to make the future of the earth safe and sustainable.</a:t>
            </a:r>
            <a:r>
              <a:rPr lang="en-GB" sz="1800" b="1" dirty="0">
                <a:effectLst/>
                <a:latin typeface="Calibri" panose="020F0502020204030204" pitchFamily="34" charset="0"/>
                <a:ea typeface="Calibri" panose="020F0502020204030204" pitchFamily="34"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r>
              <a:rPr lang="en-GB" b="1" dirty="0">
                <a:latin typeface="Calibri" panose="020F0502020204030204" pitchFamily="34" charset="0"/>
                <a:ea typeface="Calibri" panose="020F0502020204030204" pitchFamily="34" charset="0"/>
                <a:cs typeface="Times New Roman" panose="02020603050405020304" pitchFamily="18" charset="0"/>
              </a:rPr>
              <a:t>How</a:t>
            </a:r>
            <a:r>
              <a:rPr lang="en-GB" sz="1800" b="1" dirty="0">
                <a:effectLst/>
                <a:latin typeface="Calibri" panose="020F0502020204030204" pitchFamily="34" charset="0"/>
                <a:ea typeface="Calibri" panose="020F0502020204030204" pitchFamily="34" charset="0"/>
                <a:cs typeface="Times New Roman" panose="02020603050405020304" pitchFamily="18" charset="0"/>
              </a:rPr>
              <a:t> will you learn</a:t>
            </a:r>
            <a:r>
              <a:rPr lang="en-GB" b="1" dirty="0">
                <a:latin typeface="Calibri" panose="020F0502020204030204" pitchFamily="34" charset="0"/>
                <a:ea typeface="Calibri" panose="020F0502020204030204" pitchFamily="34" charset="0"/>
                <a:cs typeface="Times New Roman" panose="02020603050405020304" pitchFamily="18" charset="0"/>
              </a:rPr>
              <a:t>?</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buFont typeface="Symbol" panose="05050102010706020507" pitchFamily="18" charset="2"/>
              <a:buChar char=""/>
            </a:pPr>
            <a:r>
              <a:rPr lang="en-GB" sz="1800" dirty="0">
                <a:effectLst/>
                <a:latin typeface="Calibri" panose="020F0502020204030204" pitchFamily="34" charset="0"/>
                <a:ea typeface="Calibri" panose="020F0502020204030204" pitchFamily="34" charset="0"/>
                <a:cs typeface="Times New Roman" panose="02020603050405020304" pitchFamily="18" charset="0"/>
              </a:rPr>
              <a:t>You will find out how to use religious and scientific information to develop reasoned examples of ideas that can reduce our environmental footprint</a:t>
            </a:r>
          </a:p>
          <a:p>
            <a:pPr marL="342900" lvl="0" indent="-342900">
              <a:buFont typeface="Symbol" panose="05050102010706020507" pitchFamily="18" charset="2"/>
              <a:buChar char=""/>
            </a:pPr>
            <a:r>
              <a:rPr lang="en-GB" dirty="0">
                <a:latin typeface="Calibri" panose="020F0502020204030204" pitchFamily="34" charset="0"/>
                <a:ea typeface="Calibri" panose="020F0502020204030204" pitchFamily="34" charset="0"/>
                <a:cs typeface="Times New Roman" panose="02020603050405020304" pitchFamily="18" charset="0"/>
              </a:rPr>
              <a:t>You will find out h</a:t>
            </a:r>
            <a:r>
              <a:rPr lang="en-GB" sz="1800" dirty="0">
                <a:effectLst/>
                <a:latin typeface="Calibri" panose="020F0502020204030204" pitchFamily="34" charset="0"/>
                <a:ea typeface="Calibri" panose="020F0502020204030204" pitchFamily="34" charset="0"/>
                <a:cs typeface="Times New Roman" panose="02020603050405020304" pitchFamily="18" charset="0"/>
              </a:rPr>
              <a:t>ow – for many religious people – scripture and their faith tradition and community inspire then to put values of care for the earth into action.</a:t>
            </a:r>
          </a:p>
          <a:p>
            <a:pPr marL="342900" lvl="0" indent="-342900">
              <a:buFont typeface="Symbol" panose="05050102010706020507" pitchFamily="18" charset="2"/>
              <a:buChar char=""/>
            </a:pPr>
            <a:endParaRPr lang="en-GB" b="1" dirty="0">
              <a:solidFill>
                <a:srgbClr val="00B050"/>
              </a:solidFill>
              <a:latin typeface="Calibri" panose="020F0502020204030204" pitchFamily="34" charset="0"/>
              <a:ea typeface="Calibri" panose="020F0502020204030204" pitchFamily="34" charset="0"/>
              <a:cs typeface="Times New Roman" panose="02020603050405020304" pitchFamily="18" charset="0"/>
            </a:endParaRPr>
          </a:p>
          <a:p>
            <a:pPr lvl="0"/>
            <a:r>
              <a:rPr lang="en-GB" sz="1800" b="1" dirty="0">
                <a:solidFill>
                  <a:srgbClr val="00B050"/>
                </a:solidFill>
                <a:effectLst/>
                <a:latin typeface="Calibri" panose="020F0502020204030204" pitchFamily="34" charset="0"/>
                <a:ea typeface="Calibri" panose="020F0502020204030204" pitchFamily="34" charset="0"/>
                <a:cs typeface="Times New Roman" panose="02020603050405020304" pitchFamily="18" charset="0"/>
              </a:rPr>
              <a:t>Look at the image on the next slide (your teacher will give your group a copy to write on). First of all point out the 12 things listed at the edge of the picture to the other people in the group. Can you guess what these have to do with ‘greening the festivals’?</a:t>
            </a:r>
            <a:endParaRPr lang="en-GB" b="1" dirty="0">
              <a:solidFill>
                <a:srgbClr val="00B050"/>
              </a:solidFill>
            </a:endParaRPr>
          </a:p>
        </p:txBody>
      </p:sp>
    </p:spTree>
    <p:extLst>
      <p:ext uri="{BB962C8B-B14F-4D97-AF65-F5344CB8AC3E}">
        <p14:creationId xmlns:p14="http://schemas.microsoft.com/office/powerpoint/2010/main" val="20021392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9" end="9"/>
                                            </p:txEl>
                                          </p:spTgt>
                                        </p:tgtEl>
                                        <p:attrNameLst>
                                          <p:attrName>style.visibility</p:attrName>
                                        </p:attrNameLst>
                                      </p:cBhvr>
                                      <p:to>
                                        <p:strVal val="visible"/>
                                      </p:to>
                                    </p:set>
                                    <p:animEffect transition="in" filter="fade">
                                      <p:cBhvr>
                                        <p:cTn id="7" dur="500"/>
                                        <p:tgtEl>
                                          <p:spTgt spid="8">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D059230E-ECD9-4B34-BF92-5D24E334E6E7}"/>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38846" y="0"/>
            <a:ext cx="10163814" cy="6858000"/>
          </a:xfrm>
          <a:prstGeom prst="rect">
            <a:avLst/>
          </a:prstGeom>
        </p:spPr>
      </p:pic>
      <p:sp>
        <p:nvSpPr>
          <p:cNvPr id="8" name="TextBox 7">
            <a:extLst>
              <a:ext uri="{FF2B5EF4-FFF2-40B4-BE49-F238E27FC236}">
                <a16:creationId xmlns:a16="http://schemas.microsoft.com/office/drawing/2014/main" id="{95E73A1A-DD4D-4FFA-B778-217BC6EB49C4}"/>
              </a:ext>
            </a:extLst>
          </p:cNvPr>
          <p:cNvSpPr txBox="1"/>
          <p:nvPr/>
        </p:nvSpPr>
        <p:spPr>
          <a:xfrm>
            <a:off x="8994710" y="1449393"/>
            <a:ext cx="3032449" cy="5016758"/>
          </a:xfrm>
          <a:prstGeom prst="rect">
            <a:avLst/>
          </a:prstGeom>
          <a:solidFill>
            <a:schemeClr val="bg2">
              <a:alpha val="71000"/>
            </a:schemeClr>
          </a:solidFill>
        </p:spPr>
        <p:txBody>
          <a:bodyPr wrap="square" rtlCol="0">
            <a:spAutoFit/>
          </a:bodyPr>
          <a:lstStyle/>
          <a:p>
            <a:pPr algn="ctr"/>
            <a:r>
              <a:rPr lang="en-GB" sz="2000" b="1" dirty="0">
                <a:solidFill>
                  <a:srgbClr val="C00000"/>
                </a:solidFill>
              </a:rPr>
              <a:t>Bus</a:t>
            </a:r>
          </a:p>
          <a:p>
            <a:pPr algn="ctr"/>
            <a:r>
              <a:rPr lang="en-GB" sz="2000" b="1" dirty="0">
                <a:solidFill>
                  <a:srgbClr val="C00000"/>
                </a:solidFill>
              </a:rPr>
              <a:t>Family fun</a:t>
            </a:r>
          </a:p>
          <a:p>
            <a:pPr algn="ctr"/>
            <a:r>
              <a:rPr lang="en-GB" sz="2000" b="1" dirty="0">
                <a:solidFill>
                  <a:srgbClr val="C00000"/>
                </a:solidFill>
              </a:rPr>
              <a:t>Fireworks  </a:t>
            </a:r>
          </a:p>
          <a:p>
            <a:pPr algn="ctr"/>
            <a:r>
              <a:rPr lang="en-GB" sz="2000" b="1" dirty="0">
                <a:solidFill>
                  <a:srgbClr val="C00000"/>
                </a:solidFill>
              </a:rPr>
              <a:t>Gift box</a:t>
            </a:r>
          </a:p>
          <a:p>
            <a:pPr algn="ctr"/>
            <a:r>
              <a:rPr lang="en-GB" sz="2000" b="1" dirty="0">
                <a:solidFill>
                  <a:srgbClr val="C00000"/>
                </a:solidFill>
              </a:rPr>
              <a:t>Goddess</a:t>
            </a:r>
          </a:p>
          <a:p>
            <a:pPr algn="ctr"/>
            <a:r>
              <a:rPr lang="en-GB" sz="2000" b="1" dirty="0">
                <a:solidFill>
                  <a:srgbClr val="C00000"/>
                </a:solidFill>
              </a:rPr>
              <a:t>Homemade snowman card</a:t>
            </a:r>
          </a:p>
          <a:p>
            <a:pPr algn="ctr"/>
            <a:r>
              <a:rPr lang="en-GB" sz="2000" b="1" dirty="0">
                <a:solidFill>
                  <a:srgbClr val="C00000"/>
                </a:solidFill>
              </a:rPr>
              <a:t>‘Litter free’ sign</a:t>
            </a:r>
          </a:p>
          <a:p>
            <a:pPr algn="ctr"/>
            <a:r>
              <a:rPr lang="en-GB" sz="2000" b="1" dirty="0">
                <a:solidFill>
                  <a:srgbClr val="C00000"/>
                </a:solidFill>
              </a:rPr>
              <a:t>Marmalade</a:t>
            </a:r>
          </a:p>
          <a:p>
            <a:pPr algn="ctr"/>
            <a:r>
              <a:rPr lang="en-GB" sz="2000" b="1" dirty="0">
                <a:solidFill>
                  <a:srgbClr val="C00000"/>
                </a:solidFill>
              </a:rPr>
              <a:t>Natural decorations</a:t>
            </a:r>
          </a:p>
          <a:p>
            <a:pPr algn="ctr"/>
            <a:r>
              <a:rPr lang="en-GB" sz="2000" b="1" dirty="0" err="1">
                <a:solidFill>
                  <a:srgbClr val="C00000"/>
                </a:solidFill>
              </a:rPr>
              <a:t>Recycleable</a:t>
            </a:r>
            <a:r>
              <a:rPr lang="en-GB" sz="2000" b="1" dirty="0">
                <a:solidFill>
                  <a:srgbClr val="C00000"/>
                </a:solidFill>
              </a:rPr>
              <a:t> box</a:t>
            </a:r>
          </a:p>
          <a:p>
            <a:pPr algn="ctr"/>
            <a:r>
              <a:rPr lang="en-GB" sz="2000" b="1" dirty="0">
                <a:solidFill>
                  <a:srgbClr val="C00000"/>
                </a:solidFill>
              </a:rPr>
              <a:t>Tree</a:t>
            </a:r>
          </a:p>
          <a:p>
            <a:pPr algn="ctr"/>
            <a:r>
              <a:rPr lang="en-GB" sz="2000" b="1" dirty="0">
                <a:solidFill>
                  <a:srgbClr val="C00000"/>
                </a:solidFill>
              </a:rPr>
              <a:t>World</a:t>
            </a:r>
          </a:p>
          <a:p>
            <a:pPr algn="ctr"/>
            <a:endParaRPr lang="en-GB" sz="2000" b="1" dirty="0">
              <a:solidFill>
                <a:srgbClr val="C00000"/>
              </a:solidFill>
            </a:endParaRPr>
          </a:p>
          <a:p>
            <a:pPr algn="ctr"/>
            <a:r>
              <a:rPr lang="en-GB" sz="2000" b="1" dirty="0">
                <a:solidFill>
                  <a:srgbClr val="C00000"/>
                </a:solidFill>
              </a:rPr>
              <a:t>Can you see the symbols of Hindus, Muslims and Christians as well?</a:t>
            </a:r>
          </a:p>
        </p:txBody>
      </p:sp>
      <p:sp>
        <p:nvSpPr>
          <p:cNvPr id="2" name="TextBox 1">
            <a:extLst>
              <a:ext uri="{FF2B5EF4-FFF2-40B4-BE49-F238E27FC236}">
                <a16:creationId xmlns:a16="http://schemas.microsoft.com/office/drawing/2014/main" id="{077E92E3-A8C3-42AC-8189-A8026D5EDD76}"/>
              </a:ext>
            </a:extLst>
          </p:cNvPr>
          <p:cNvSpPr txBox="1"/>
          <p:nvPr/>
        </p:nvSpPr>
        <p:spPr>
          <a:xfrm>
            <a:off x="10838761" y="6615629"/>
            <a:ext cx="1356912" cy="28617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dirty="0">
                <a:solidFill>
                  <a:srgbClr val="595959"/>
                </a:solidFill>
              </a:rPr>
              <a:t>© RE Today 2021</a:t>
            </a:r>
            <a:r>
              <a:rPr lang="en-GB" sz="1200" dirty="0">
                <a:solidFill>
                  <a:srgbClr val="595959"/>
                </a:solidFill>
                <a:cs typeface="Calibri"/>
              </a:rPr>
              <a:t>​</a:t>
            </a:r>
            <a:endParaRPr lang="en-GB" sz="1200" dirty="0">
              <a:solidFill>
                <a:srgbClr val="595959"/>
              </a:solidFill>
            </a:endParaRPr>
          </a:p>
        </p:txBody>
      </p:sp>
    </p:spTree>
    <p:extLst>
      <p:ext uri="{BB962C8B-B14F-4D97-AF65-F5344CB8AC3E}">
        <p14:creationId xmlns:p14="http://schemas.microsoft.com/office/powerpoint/2010/main" val="12699603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BQBAEnvironmentsection4pic2">
            <a:extLst>
              <a:ext uri="{FF2B5EF4-FFF2-40B4-BE49-F238E27FC236}">
                <a16:creationId xmlns:a16="http://schemas.microsoft.com/office/drawing/2014/main" id="{1F3756D6-5D04-4FF6-93E1-D58E46FAD81C}"/>
              </a:ext>
            </a:extLst>
          </p:cNvPr>
          <p:cNvPicPr>
            <a:picLocks noGrp="1" noChangeAspect="1"/>
          </p:cNvPicPr>
          <p:nvPr isPhoto="1"/>
        </p:nvPicPr>
        <p:blipFill>
          <a:blip r:embed="rId2" cstate="screen">
            <a:lum/>
            <a:extLst>
              <a:ext uri="{28A0092B-C50C-407E-A947-70E740481C1C}">
                <a14:useLocalDpi xmlns:a14="http://schemas.microsoft.com/office/drawing/2010/main"/>
              </a:ext>
            </a:extLst>
          </a:blip>
          <a:stretch>
            <a:fillRect/>
          </a:stretch>
        </p:blipFill>
        <p:spPr>
          <a:xfrm>
            <a:off x="0" y="0"/>
            <a:ext cx="5008563" cy="6858000"/>
          </a:xfrm>
          <a:prstGeom prst="rect">
            <a:avLst/>
          </a:prstGeom>
        </p:spPr>
      </p:pic>
      <p:sp>
        <p:nvSpPr>
          <p:cNvPr id="4" name="TextBox 3">
            <a:extLst>
              <a:ext uri="{FF2B5EF4-FFF2-40B4-BE49-F238E27FC236}">
                <a16:creationId xmlns:a16="http://schemas.microsoft.com/office/drawing/2014/main" id="{4A5C6A8A-52E5-48A4-B395-6DFAF7060DD8}"/>
              </a:ext>
            </a:extLst>
          </p:cNvPr>
          <p:cNvSpPr txBox="1"/>
          <p:nvPr/>
        </p:nvSpPr>
        <p:spPr>
          <a:xfrm>
            <a:off x="5253135" y="197474"/>
            <a:ext cx="6384471" cy="6508000"/>
          </a:xfrm>
          <a:prstGeom prst="rect">
            <a:avLst/>
          </a:prstGeom>
          <a:noFill/>
        </p:spPr>
        <p:txBody>
          <a:bodyPr wrap="square">
            <a:spAutoFit/>
          </a:bodyPr>
          <a:lstStyle/>
          <a:p>
            <a:pPr>
              <a:lnSpc>
                <a:spcPct val="107000"/>
              </a:lnSpc>
              <a:spcAft>
                <a:spcPts val="800"/>
              </a:spcAft>
            </a:pPr>
            <a:r>
              <a:rPr lang="en-GB" sz="18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Omar is a Muslim, He is 5. His ‘big day’ is Eid Al </a:t>
            </a:r>
            <a:r>
              <a:rPr lang="en-GB" sz="1800" b="1" dirty="0" err="1">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Fitr</a:t>
            </a:r>
            <a:r>
              <a:rPr lang="en-GB" sz="18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a:t>
            </a:r>
            <a:r>
              <a:rPr lang="en-GB" sz="1800"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800"/>
              </a:spcAft>
            </a:pPr>
            <a:r>
              <a:rPr lang="en-GB" sz="1800"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Everyone at Omar’s mosque wants to have an ‘eco-friendly’ Eid this year. They have thought of four ideas.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mj-lt"/>
              <a:buAutoNum type="arabicPeriod"/>
            </a:pPr>
            <a:r>
              <a:rPr lang="en-GB" sz="1800"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The Qur’an says ‘O Children of Adam! wear your beautiful apparel at every time and place of prayer: Eat and drink: but don’t be wasteful or excessive. Allah doesn’t love the wasters." (Qur'an, 7:31). We have a big picnic for Eid in the park and thousands join in. This year we will finish off with everyone picking litter before we go home. We are going to leave the park just perfect.</a:t>
            </a:r>
            <a:endParaRPr lang="en-GB"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mj-lt"/>
              <a:buAutoNum type="arabicPeriod"/>
            </a:pPr>
            <a:r>
              <a:rPr lang="en-GB" sz="1800"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The Qur’an says believers in Allah are those who “walk on the Earth in humility.” (Qur'an, 25:63). This Eid we will give thanks to Allah for the lovely world, and pray for ideas to treat our planet better.</a:t>
            </a:r>
            <a:endParaRPr lang="en-GB"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mj-lt"/>
              <a:buAutoNum type="arabicPeriod"/>
            </a:pPr>
            <a:r>
              <a:rPr lang="en-GB" sz="1800"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Everyone gets together at Eid, in the park - it makes bad traffic and air pollution. We have all agreed this year to use buses or walk to the celebrations. The mosque is paying for free buses. </a:t>
            </a:r>
            <a:endParaRPr lang="en-GB"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mj-lt"/>
              <a:buAutoNum type="arabicPeriod"/>
            </a:pPr>
            <a:r>
              <a:rPr lang="en-GB" sz="1800"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New clothes for Eid – that’s what usually happens. This year, we are all going to wear some of our favourite clothes, but not buy new ones. </a:t>
            </a:r>
          </a:p>
          <a:p>
            <a:pPr lvl="0">
              <a:lnSpc>
                <a:spcPct val="107000"/>
              </a:lnSpc>
            </a:pPr>
            <a:r>
              <a:rPr lang="en-GB" b="1" dirty="0">
                <a:solidFill>
                  <a:srgbClr val="538135"/>
                </a:solidFill>
                <a:latin typeface="Calibri" panose="020F0502020204030204" pitchFamily="34" charset="0"/>
                <a:cs typeface="Times New Roman" panose="02020603050405020304" pitchFamily="18" charset="0"/>
              </a:rPr>
              <a:t>Which ideas will make a big difference to ‘greening the festival’?</a:t>
            </a:r>
            <a:endParaRPr lang="en-GB" b="1" dirty="0"/>
          </a:p>
        </p:txBody>
      </p:sp>
      <p:sp>
        <p:nvSpPr>
          <p:cNvPr id="7" name="TextBox 6">
            <a:extLst>
              <a:ext uri="{FF2B5EF4-FFF2-40B4-BE49-F238E27FC236}">
                <a16:creationId xmlns:a16="http://schemas.microsoft.com/office/drawing/2014/main" id="{C34E1847-08A7-4844-9E8B-60D47ACC2775}"/>
              </a:ext>
            </a:extLst>
          </p:cNvPr>
          <p:cNvSpPr txBox="1"/>
          <p:nvPr/>
        </p:nvSpPr>
        <p:spPr>
          <a:xfrm rot="16200000">
            <a:off x="11343701" y="6037243"/>
            <a:ext cx="1356912" cy="28617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dirty="0">
                <a:solidFill>
                  <a:srgbClr val="595959"/>
                </a:solidFill>
              </a:rPr>
              <a:t>© RE Today 2021</a:t>
            </a:r>
            <a:r>
              <a:rPr lang="en-GB" sz="1200" dirty="0">
                <a:solidFill>
                  <a:srgbClr val="595959"/>
                </a:solidFill>
                <a:cs typeface="Calibri"/>
              </a:rPr>
              <a:t>​</a:t>
            </a:r>
            <a:endParaRPr lang="en-GB" sz="1200" dirty="0">
              <a:solidFill>
                <a:srgbClr val="595959"/>
              </a:solidFill>
            </a:endParaRPr>
          </a:p>
        </p:txBody>
      </p:sp>
    </p:spTree>
    <p:extLst>
      <p:ext uri="{BB962C8B-B14F-4D97-AF65-F5344CB8AC3E}">
        <p14:creationId xmlns:p14="http://schemas.microsoft.com/office/powerpoint/2010/main" val="19577325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animEffect transition="in" filter="fade">
                                      <p:cBhvr>
                                        <p:cTn id="7" dur="500"/>
                                        <p:tgtEl>
                                          <p:spTgt spid="4">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3" end="3"/>
                                            </p:txEl>
                                          </p:spTgt>
                                        </p:tgtEl>
                                        <p:attrNameLst>
                                          <p:attrName>style.visibility</p:attrName>
                                        </p:attrNameLst>
                                      </p:cBhvr>
                                      <p:to>
                                        <p:strVal val="visible"/>
                                      </p:to>
                                    </p:set>
                                    <p:animEffect transition="in" filter="fade">
                                      <p:cBhvr>
                                        <p:cTn id="12" dur="500"/>
                                        <p:tgtEl>
                                          <p:spTgt spid="4">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4" end="4"/>
                                            </p:txEl>
                                          </p:spTgt>
                                        </p:tgtEl>
                                        <p:attrNameLst>
                                          <p:attrName>style.visibility</p:attrName>
                                        </p:attrNameLst>
                                      </p:cBhvr>
                                      <p:to>
                                        <p:strVal val="visible"/>
                                      </p:to>
                                    </p:set>
                                    <p:animEffect transition="in" filter="fade">
                                      <p:cBhvr>
                                        <p:cTn id="17" dur="500"/>
                                        <p:tgtEl>
                                          <p:spTgt spid="4">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5" end="5"/>
                                            </p:txEl>
                                          </p:spTgt>
                                        </p:tgtEl>
                                        <p:attrNameLst>
                                          <p:attrName>style.visibility</p:attrName>
                                        </p:attrNameLst>
                                      </p:cBhvr>
                                      <p:to>
                                        <p:strVal val="visible"/>
                                      </p:to>
                                    </p:set>
                                    <p:animEffect transition="in" filter="fade">
                                      <p:cBhvr>
                                        <p:cTn id="22" dur="500"/>
                                        <p:tgtEl>
                                          <p:spTgt spid="4">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
                                            <p:txEl>
                                              <p:pRg st="6" end="6"/>
                                            </p:txEl>
                                          </p:spTgt>
                                        </p:tgtEl>
                                        <p:attrNameLst>
                                          <p:attrName>style.visibility</p:attrName>
                                        </p:attrNameLst>
                                      </p:cBhvr>
                                      <p:to>
                                        <p:strVal val="visible"/>
                                      </p:to>
                                    </p:set>
                                    <p:animEffect transition="in" filter="fade">
                                      <p:cBhvr>
                                        <p:cTn id="27" dur="500"/>
                                        <p:tgtEl>
                                          <p:spTgt spid="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BQBAEnvironmentsection4pic1">
            <a:extLst>
              <a:ext uri="{FF2B5EF4-FFF2-40B4-BE49-F238E27FC236}">
                <a16:creationId xmlns:a16="http://schemas.microsoft.com/office/drawing/2014/main" id="{23B077DF-2B9D-46D5-937D-1370D253AB7E}"/>
              </a:ext>
            </a:extLst>
          </p:cNvPr>
          <p:cNvPicPr>
            <a:picLocks noGrp="1" noChangeAspect="1"/>
          </p:cNvPicPr>
          <p:nvPr isPhoto="1"/>
        </p:nvPicPr>
        <p:blipFill>
          <a:blip r:embed="rId2" cstate="screen">
            <a:lum/>
            <a:extLst>
              <a:ext uri="{28A0092B-C50C-407E-A947-70E740481C1C}">
                <a14:useLocalDpi xmlns:a14="http://schemas.microsoft.com/office/drawing/2010/main"/>
              </a:ext>
            </a:extLst>
          </a:blip>
          <a:stretch>
            <a:fillRect/>
          </a:stretch>
        </p:blipFill>
        <p:spPr>
          <a:xfrm>
            <a:off x="0" y="0"/>
            <a:ext cx="4875213" cy="6858000"/>
          </a:xfrm>
          <a:prstGeom prst="rect">
            <a:avLst/>
          </a:prstGeom>
        </p:spPr>
      </p:pic>
      <p:sp>
        <p:nvSpPr>
          <p:cNvPr id="4" name="TextBox 3">
            <a:extLst>
              <a:ext uri="{FF2B5EF4-FFF2-40B4-BE49-F238E27FC236}">
                <a16:creationId xmlns:a16="http://schemas.microsoft.com/office/drawing/2014/main" id="{CCEB63EE-CC82-42B4-9B5F-8035164F997C}"/>
              </a:ext>
            </a:extLst>
          </p:cNvPr>
          <p:cNvSpPr txBox="1"/>
          <p:nvPr/>
        </p:nvSpPr>
        <p:spPr>
          <a:xfrm>
            <a:off x="5512060" y="295679"/>
            <a:ext cx="6097554" cy="5812681"/>
          </a:xfrm>
          <a:prstGeom prst="rect">
            <a:avLst/>
          </a:prstGeom>
          <a:noFill/>
        </p:spPr>
        <p:txBody>
          <a:bodyPr wrap="square">
            <a:spAutoFit/>
          </a:bodyPr>
          <a:lstStyle/>
          <a:p>
            <a:pPr>
              <a:lnSpc>
                <a:spcPct val="107000"/>
              </a:lnSpc>
              <a:spcAft>
                <a:spcPts val="800"/>
              </a:spcAft>
            </a:pPr>
            <a:r>
              <a:rPr lang="en-GB" sz="1800" b="1" dirty="0">
                <a:solidFill>
                  <a:srgbClr val="C45911"/>
                </a:solidFill>
                <a:effectLst/>
                <a:latin typeface="Calibri" panose="020F0502020204030204" pitchFamily="34" charset="0"/>
                <a:ea typeface="Calibri" panose="020F0502020204030204" pitchFamily="34" charset="0"/>
                <a:cs typeface="Times New Roman" panose="02020603050405020304" pitchFamily="18" charset="0"/>
              </a:rPr>
              <a:t>Priya is a Hindu. She is 6. She celebrates </a:t>
            </a:r>
            <a:r>
              <a:rPr lang="en-GB" sz="1800" b="1" dirty="0" err="1">
                <a:solidFill>
                  <a:srgbClr val="C45911"/>
                </a:solidFill>
                <a:effectLst/>
                <a:latin typeface="Calibri" panose="020F0502020204030204" pitchFamily="34" charset="0"/>
                <a:ea typeface="Calibri" panose="020F0502020204030204" pitchFamily="34" charset="0"/>
                <a:cs typeface="Times New Roman" panose="02020603050405020304" pitchFamily="18" charset="0"/>
              </a:rPr>
              <a:t>Divali</a:t>
            </a:r>
            <a:r>
              <a:rPr lang="en-GB" sz="1800" b="1" dirty="0">
                <a:solidFill>
                  <a:srgbClr val="C45911"/>
                </a:solidFill>
                <a:effectLst/>
                <a:latin typeface="Calibri" panose="020F0502020204030204" pitchFamily="34" charset="0"/>
                <a:ea typeface="Calibri" panose="020F0502020204030204" pitchFamily="34" charset="0"/>
                <a:cs typeface="Times New Roman" panose="02020603050405020304" pitchFamily="18" charset="0"/>
              </a:rPr>
              <a:t>.</a:t>
            </a:r>
            <a:r>
              <a:rPr lang="en-GB" sz="1800" dirty="0">
                <a:solidFill>
                  <a:srgbClr val="C45911"/>
                </a:solidFill>
                <a:effectLst/>
                <a:latin typeface="Calibri" panose="020F0502020204030204" pitchFamily="34" charset="0"/>
                <a:ea typeface="Calibri" panose="020F0502020204030204" pitchFamily="34" charset="0"/>
                <a:cs typeface="Times New Roman" panose="02020603050405020304" pitchFamily="18" charset="0"/>
              </a:rPr>
              <a:t> Priya’s family and community want to make sure that </a:t>
            </a:r>
            <a:r>
              <a:rPr lang="en-GB" sz="1800" dirty="0" err="1">
                <a:solidFill>
                  <a:srgbClr val="C45911"/>
                </a:solidFill>
                <a:effectLst/>
                <a:latin typeface="Calibri" panose="020F0502020204030204" pitchFamily="34" charset="0"/>
                <a:ea typeface="Calibri" panose="020F0502020204030204" pitchFamily="34" charset="0"/>
                <a:cs typeface="Times New Roman" panose="02020603050405020304" pitchFamily="18" charset="0"/>
              </a:rPr>
              <a:t>Divali</a:t>
            </a:r>
            <a:r>
              <a:rPr lang="en-GB" sz="1800" dirty="0">
                <a:solidFill>
                  <a:srgbClr val="C45911"/>
                </a:solidFill>
                <a:effectLst/>
                <a:latin typeface="Calibri" panose="020F0502020204030204" pitchFamily="34" charset="0"/>
                <a:ea typeface="Calibri" panose="020F0502020204030204" pitchFamily="34" charset="0"/>
                <a:cs typeface="Times New Roman" panose="02020603050405020304" pitchFamily="18" charset="0"/>
              </a:rPr>
              <a:t> is not a time of waste and pollution. Here are their four ideas.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mj-lt"/>
              <a:buAutoNum type="arabicPeriod"/>
            </a:pPr>
            <a:r>
              <a:rPr lang="en-GB" sz="1800" dirty="0">
                <a:solidFill>
                  <a:srgbClr val="C45911"/>
                </a:solidFill>
                <a:effectLst/>
                <a:latin typeface="Calibri" panose="020F0502020204030204" pitchFamily="34" charset="0"/>
                <a:ea typeface="Calibri" panose="020F0502020204030204" pitchFamily="34" charset="0"/>
                <a:cs typeface="Times New Roman" panose="02020603050405020304" pitchFamily="18" charset="0"/>
              </a:rPr>
              <a:t>We’re having less expensive fireworks this year but also more singing and dancing at </a:t>
            </a:r>
            <a:r>
              <a:rPr lang="en-GB" sz="1800" dirty="0" err="1">
                <a:solidFill>
                  <a:srgbClr val="C45911"/>
                </a:solidFill>
                <a:effectLst/>
                <a:latin typeface="Calibri" panose="020F0502020204030204" pitchFamily="34" charset="0"/>
                <a:ea typeface="Calibri" panose="020F0502020204030204" pitchFamily="34" charset="0"/>
                <a:cs typeface="Times New Roman" panose="02020603050405020304" pitchFamily="18" charset="0"/>
              </a:rPr>
              <a:t>Divali</a:t>
            </a:r>
            <a:r>
              <a:rPr lang="en-GB" sz="1800" dirty="0">
                <a:solidFill>
                  <a:srgbClr val="C45911"/>
                </a:solidFill>
                <a:effectLst/>
                <a:latin typeface="Calibri" panose="020F0502020204030204" pitchFamily="34" charset="0"/>
                <a:ea typeface="Calibri" panose="020F0502020204030204" pitchFamily="34" charset="0"/>
                <a:cs typeface="Times New Roman" panose="02020603050405020304" pitchFamily="18" charset="0"/>
              </a:rPr>
              <a:t>. It cuts down on cost and pollution: less money going up in smoke! And less frightening for pets too.</a:t>
            </a:r>
            <a:endParaRPr lang="en-GB"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mj-lt"/>
              <a:buAutoNum type="arabicPeriod"/>
            </a:pPr>
            <a:r>
              <a:rPr lang="en-GB" sz="1800" dirty="0">
                <a:solidFill>
                  <a:srgbClr val="C45911"/>
                </a:solidFill>
                <a:effectLst/>
                <a:latin typeface="Calibri" panose="020F0502020204030204" pitchFamily="34" charset="0"/>
                <a:ea typeface="Calibri" panose="020F0502020204030204" pitchFamily="34" charset="0"/>
                <a:cs typeface="Times New Roman" panose="02020603050405020304" pitchFamily="18" charset="0"/>
              </a:rPr>
              <a:t>At </a:t>
            </a:r>
            <a:r>
              <a:rPr lang="en-GB" sz="1800" dirty="0" err="1">
                <a:solidFill>
                  <a:srgbClr val="C45911"/>
                </a:solidFill>
                <a:effectLst/>
                <a:latin typeface="Calibri" panose="020F0502020204030204" pitchFamily="34" charset="0"/>
                <a:ea typeface="Calibri" panose="020F0502020204030204" pitchFamily="34" charset="0"/>
                <a:cs typeface="Times New Roman" panose="02020603050405020304" pitchFamily="18" charset="0"/>
              </a:rPr>
              <a:t>Divali</a:t>
            </a:r>
            <a:r>
              <a:rPr lang="en-GB" sz="1800" dirty="0">
                <a:solidFill>
                  <a:srgbClr val="C45911"/>
                </a:solidFill>
                <a:effectLst/>
                <a:latin typeface="Calibri" panose="020F0502020204030204" pitchFamily="34" charset="0"/>
                <a:ea typeface="Calibri" panose="020F0502020204030204" pitchFamily="34" charset="0"/>
                <a:cs typeface="Times New Roman" panose="02020603050405020304" pitchFamily="18" charset="0"/>
              </a:rPr>
              <a:t> we always love food from the take away shops. We are going to choose shops which use cardboard which can biodegrade, not plastic or foil trays.</a:t>
            </a:r>
            <a:endParaRPr lang="en-GB"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mj-lt"/>
              <a:buAutoNum type="arabicPeriod"/>
            </a:pPr>
            <a:r>
              <a:rPr lang="en-GB" sz="1800" dirty="0">
                <a:solidFill>
                  <a:srgbClr val="C45911"/>
                </a:solidFill>
                <a:effectLst/>
                <a:latin typeface="Calibri" panose="020F0502020204030204" pitchFamily="34" charset="0"/>
                <a:ea typeface="Calibri" panose="020F0502020204030204" pitchFamily="34" charset="0"/>
                <a:cs typeface="Times New Roman" panose="02020603050405020304" pitchFamily="18" charset="0"/>
              </a:rPr>
              <a:t>In the </a:t>
            </a:r>
            <a:r>
              <a:rPr lang="en-GB" sz="1800" dirty="0" err="1">
                <a:solidFill>
                  <a:srgbClr val="C45911"/>
                </a:solidFill>
                <a:effectLst/>
                <a:latin typeface="Calibri" panose="020F0502020204030204" pitchFamily="34" charset="0"/>
                <a:ea typeface="Calibri" panose="020F0502020204030204" pitchFamily="34" charset="0"/>
                <a:cs typeface="Times New Roman" panose="02020603050405020304" pitchFamily="18" charset="0"/>
              </a:rPr>
              <a:t>Divali</a:t>
            </a:r>
            <a:r>
              <a:rPr lang="en-GB" sz="1800" dirty="0">
                <a:solidFill>
                  <a:srgbClr val="C45911"/>
                </a:solidFill>
                <a:effectLst/>
                <a:latin typeface="Calibri" panose="020F0502020204030204" pitchFamily="34" charset="0"/>
                <a:ea typeface="Calibri" panose="020F0502020204030204" pitchFamily="34" charset="0"/>
                <a:cs typeface="Times New Roman" panose="02020603050405020304" pitchFamily="18" charset="0"/>
              </a:rPr>
              <a:t> story, Rama and Sita go to live in the Forest of Vrindavan. We are going to make our own decorations, using leaves and flowers from gardens, just like the way Rama and Sita lived in Vrindavan.</a:t>
            </a:r>
            <a:endParaRPr lang="en-GB"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mj-lt"/>
              <a:buAutoNum type="arabicPeriod"/>
            </a:pPr>
            <a:r>
              <a:rPr lang="en-GB" sz="1800" dirty="0">
                <a:solidFill>
                  <a:srgbClr val="C45911"/>
                </a:solidFill>
                <a:effectLst/>
                <a:latin typeface="Calibri" panose="020F0502020204030204" pitchFamily="34" charset="0"/>
                <a:ea typeface="Calibri" panose="020F0502020204030204" pitchFamily="34" charset="0"/>
                <a:cs typeface="Times New Roman" panose="02020603050405020304" pitchFamily="18" charset="0"/>
              </a:rPr>
              <a:t>We are going to celebrate out of doors, and pray to goddess Bhumi to give us courage and ideas to help save the earth (she is goddess of the Earth).</a:t>
            </a:r>
          </a:p>
          <a:p>
            <a:pPr lvl="0">
              <a:lnSpc>
                <a:spcPct val="107000"/>
              </a:lnSpc>
            </a:pPr>
            <a:endParaRPr lang="en-GB" dirty="0">
              <a:solidFill>
                <a:srgbClr val="C45911"/>
              </a:solidFill>
              <a:latin typeface="Calibri" panose="020F0502020204030204" pitchFamily="34" charset="0"/>
              <a:cs typeface="Times New Roman" panose="02020603050405020304" pitchFamily="18" charset="0"/>
            </a:endParaRPr>
          </a:p>
          <a:p>
            <a:pPr lvl="0">
              <a:lnSpc>
                <a:spcPct val="107000"/>
              </a:lnSpc>
            </a:pPr>
            <a:r>
              <a:rPr lang="en-GB" b="1" dirty="0">
                <a:solidFill>
                  <a:srgbClr val="C45911"/>
                </a:solidFill>
                <a:latin typeface="Calibri" panose="020F0502020204030204" pitchFamily="34" charset="0"/>
                <a:cs typeface="Times New Roman" panose="02020603050405020304" pitchFamily="18" charset="0"/>
              </a:rPr>
              <a:t>Which of these ideas do you think will make a big difference?</a:t>
            </a:r>
            <a:endParaRPr lang="en-GB" b="1" dirty="0"/>
          </a:p>
        </p:txBody>
      </p:sp>
      <p:sp>
        <p:nvSpPr>
          <p:cNvPr id="2" name="TextBox 1">
            <a:extLst>
              <a:ext uri="{FF2B5EF4-FFF2-40B4-BE49-F238E27FC236}">
                <a16:creationId xmlns:a16="http://schemas.microsoft.com/office/drawing/2014/main" id="{D2EA9228-4912-4E94-8DF5-CCCA0B953B18}"/>
              </a:ext>
            </a:extLst>
          </p:cNvPr>
          <p:cNvSpPr txBox="1"/>
          <p:nvPr/>
        </p:nvSpPr>
        <p:spPr>
          <a:xfrm>
            <a:off x="10838761" y="6615629"/>
            <a:ext cx="1356912" cy="28617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dirty="0">
                <a:solidFill>
                  <a:srgbClr val="595959"/>
                </a:solidFill>
              </a:rPr>
              <a:t>© RE Today 2021</a:t>
            </a:r>
            <a:r>
              <a:rPr lang="en-GB" sz="1200" dirty="0">
                <a:solidFill>
                  <a:srgbClr val="595959"/>
                </a:solidFill>
                <a:cs typeface="Calibri"/>
              </a:rPr>
              <a:t>​</a:t>
            </a:r>
            <a:endParaRPr lang="en-GB" sz="1200" dirty="0">
              <a:solidFill>
                <a:srgbClr val="595959"/>
              </a:solidFill>
            </a:endParaRPr>
          </a:p>
        </p:txBody>
      </p:sp>
    </p:spTree>
    <p:extLst>
      <p:ext uri="{BB962C8B-B14F-4D97-AF65-F5344CB8AC3E}">
        <p14:creationId xmlns:p14="http://schemas.microsoft.com/office/powerpoint/2010/main" val="33454489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fade">
                                      <p:cBhvr>
                                        <p:cTn id="7" dur="500"/>
                                        <p:tgtEl>
                                          <p:spTgt spid="4">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fade">
                                      <p:cBhvr>
                                        <p:cTn id="12" dur="500"/>
                                        <p:tgtEl>
                                          <p:spTgt spid="4">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3" end="3"/>
                                            </p:txEl>
                                          </p:spTgt>
                                        </p:tgtEl>
                                        <p:attrNameLst>
                                          <p:attrName>style.visibility</p:attrName>
                                        </p:attrNameLst>
                                      </p:cBhvr>
                                      <p:to>
                                        <p:strVal val="visible"/>
                                      </p:to>
                                    </p:set>
                                    <p:animEffect transition="in" filter="fade">
                                      <p:cBhvr>
                                        <p:cTn id="17" dur="500"/>
                                        <p:tgtEl>
                                          <p:spTgt spid="4">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4" end="4"/>
                                            </p:txEl>
                                          </p:spTgt>
                                        </p:tgtEl>
                                        <p:attrNameLst>
                                          <p:attrName>style.visibility</p:attrName>
                                        </p:attrNameLst>
                                      </p:cBhvr>
                                      <p:to>
                                        <p:strVal val="visible"/>
                                      </p:to>
                                    </p:set>
                                    <p:animEffect transition="in" filter="fade">
                                      <p:cBhvr>
                                        <p:cTn id="22" dur="500"/>
                                        <p:tgtEl>
                                          <p:spTgt spid="4">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
                                            <p:txEl>
                                              <p:pRg st="6" end="6"/>
                                            </p:txEl>
                                          </p:spTgt>
                                        </p:tgtEl>
                                        <p:attrNameLst>
                                          <p:attrName>style.visibility</p:attrName>
                                        </p:attrNameLst>
                                      </p:cBhvr>
                                      <p:to>
                                        <p:strVal val="visible"/>
                                      </p:to>
                                    </p:set>
                                    <p:animEffect transition="in" filter="fade">
                                      <p:cBhvr>
                                        <p:cTn id="27" dur="500"/>
                                        <p:tgtEl>
                                          <p:spTgt spid="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BQBAEnvironmentsection4pic3">
            <a:extLst>
              <a:ext uri="{FF2B5EF4-FFF2-40B4-BE49-F238E27FC236}">
                <a16:creationId xmlns:a16="http://schemas.microsoft.com/office/drawing/2014/main" id="{29FF5E0C-3780-4115-92CE-832559573B3C}"/>
              </a:ext>
            </a:extLst>
          </p:cNvPr>
          <p:cNvPicPr>
            <a:picLocks noGrp="1" noChangeAspect="1"/>
          </p:cNvPicPr>
          <p:nvPr isPhoto="1"/>
        </p:nvPicPr>
        <p:blipFill>
          <a:blip r:embed="rId2" cstate="screen">
            <a:lum/>
            <a:extLst>
              <a:ext uri="{28A0092B-C50C-407E-A947-70E740481C1C}">
                <a14:useLocalDpi xmlns:a14="http://schemas.microsoft.com/office/drawing/2010/main"/>
              </a:ext>
            </a:extLst>
          </a:blip>
          <a:stretch>
            <a:fillRect/>
          </a:stretch>
        </p:blipFill>
        <p:spPr>
          <a:xfrm>
            <a:off x="0" y="0"/>
            <a:ext cx="4646613" cy="6858000"/>
          </a:xfrm>
          <a:prstGeom prst="rect">
            <a:avLst/>
          </a:prstGeom>
        </p:spPr>
      </p:pic>
      <p:sp>
        <p:nvSpPr>
          <p:cNvPr id="4" name="TextBox 3">
            <a:extLst>
              <a:ext uri="{FF2B5EF4-FFF2-40B4-BE49-F238E27FC236}">
                <a16:creationId xmlns:a16="http://schemas.microsoft.com/office/drawing/2014/main" id="{799DE05D-8FE1-4CB2-9DB0-1F96B0578CF1}"/>
              </a:ext>
            </a:extLst>
          </p:cNvPr>
          <p:cNvSpPr txBox="1"/>
          <p:nvPr/>
        </p:nvSpPr>
        <p:spPr>
          <a:xfrm>
            <a:off x="5064191" y="205292"/>
            <a:ext cx="6627066" cy="5812681"/>
          </a:xfrm>
          <a:prstGeom prst="rect">
            <a:avLst/>
          </a:prstGeom>
          <a:noFill/>
        </p:spPr>
        <p:txBody>
          <a:bodyPr wrap="square">
            <a:spAutoFit/>
          </a:bodyPr>
          <a:lstStyle/>
          <a:p>
            <a:pPr>
              <a:lnSpc>
                <a:spcPct val="107000"/>
              </a:lnSpc>
              <a:spcAft>
                <a:spcPts val="800"/>
              </a:spcAft>
            </a:pPr>
            <a:r>
              <a:rPr lang="en-GB" sz="1800" b="1"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rPr>
              <a:t>Joanna is a Christian. She is 6.</a:t>
            </a:r>
            <a:r>
              <a:rPr lang="en-GB" sz="1800"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rPr>
              <a:t> Her festival is Christmas. Her church has four ideas for a greener festival. What do you think of them?</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mj-lt"/>
              <a:buAutoNum type="arabicPeriod"/>
            </a:pPr>
            <a:r>
              <a:rPr lang="en-GB" sz="1800"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rPr>
              <a:t>Everyone likes a Christmas tree, but it means millions of trees grow for a few year, sit in a house for a few weeks and then get thrown away. We’re going to use </a:t>
            </a:r>
            <a:r>
              <a:rPr lang="en-GB" sz="1800" dirty="0" err="1">
                <a:solidFill>
                  <a:srgbClr val="7030A0"/>
                </a:solidFill>
                <a:effectLst/>
                <a:latin typeface="Calibri" panose="020F0502020204030204" pitchFamily="34" charset="0"/>
                <a:ea typeface="Calibri" panose="020F0502020204030204" pitchFamily="34" charset="0"/>
                <a:cs typeface="Times New Roman" panose="02020603050405020304" pitchFamily="18" charset="0"/>
              </a:rPr>
              <a:t>artifical</a:t>
            </a:r>
            <a:r>
              <a:rPr lang="en-GB" sz="1800"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rPr>
              <a:t> trees that can last ten years, and make some decorations of our own instead of buying ones made in China!</a:t>
            </a:r>
            <a:endParaRPr lang="en-GB"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mj-lt"/>
              <a:buAutoNum type="arabicPeriod"/>
            </a:pPr>
            <a:r>
              <a:rPr lang="en-GB" sz="1800"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rPr>
              <a:t>We think that too much money is spent on presents and cards, which maybe people don’t even like. We are going to make half our presents and cards ourselves this year. We think it will be fun.</a:t>
            </a:r>
            <a:endParaRPr lang="en-GB"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mj-lt"/>
              <a:buAutoNum type="arabicPeriod"/>
            </a:pPr>
            <a:r>
              <a:rPr lang="en-GB" sz="1800"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rPr>
              <a:t>Wrapping paper is a bit of a waste. We are going to use recycled gift wrap for all our presents this year.</a:t>
            </a:r>
            <a:endParaRPr lang="en-GB"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mj-lt"/>
              <a:buAutoNum type="arabicPeriod"/>
            </a:pPr>
            <a:r>
              <a:rPr lang="en-GB" sz="1800"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rPr>
              <a:t>At church, we have hundreds of Christingles made of oranges for a special service. Lots of the oranges are thrown away, so this year we will collect them – and make marmalade. They get boiled, so it will be quite safe, and everyone can get marmalade for New Year.</a:t>
            </a:r>
          </a:p>
          <a:p>
            <a:pPr lvl="0">
              <a:lnSpc>
                <a:spcPct val="107000"/>
              </a:lnSpc>
            </a:pPr>
            <a:endParaRPr lang="en-GB" dirty="0">
              <a:solidFill>
                <a:srgbClr val="7030A0"/>
              </a:solidFill>
              <a:latin typeface="Calibri" panose="020F0502020204030204" pitchFamily="34" charset="0"/>
              <a:cs typeface="Times New Roman" panose="02020603050405020304" pitchFamily="18" charset="0"/>
            </a:endParaRPr>
          </a:p>
          <a:p>
            <a:pPr lvl="0">
              <a:lnSpc>
                <a:spcPct val="107000"/>
              </a:lnSpc>
            </a:pPr>
            <a:r>
              <a:rPr lang="en-GB" b="1" dirty="0">
                <a:solidFill>
                  <a:srgbClr val="7030A0"/>
                </a:solidFill>
                <a:latin typeface="Calibri" panose="020F0502020204030204" pitchFamily="34" charset="0"/>
                <a:cs typeface="Times New Roman" panose="02020603050405020304" pitchFamily="18" charset="0"/>
              </a:rPr>
              <a:t>Which for these four ideas do you think will make a big difference?</a:t>
            </a:r>
            <a:endParaRPr lang="en-GB" b="1" dirty="0"/>
          </a:p>
        </p:txBody>
      </p:sp>
      <p:sp>
        <p:nvSpPr>
          <p:cNvPr id="2" name="TextBox 1">
            <a:extLst>
              <a:ext uri="{FF2B5EF4-FFF2-40B4-BE49-F238E27FC236}">
                <a16:creationId xmlns:a16="http://schemas.microsoft.com/office/drawing/2014/main" id="{637048B8-22D3-4C85-848E-CF23A9210E6F}"/>
              </a:ext>
            </a:extLst>
          </p:cNvPr>
          <p:cNvSpPr txBox="1"/>
          <p:nvPr/>
        </p:nvSpPr>
        <p:spPr>
          <a:xfrm>
            <a:off x="10838761" y="6615629"/>
            <a:ext cx="1356912" cy="28617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dirty="0">
                <a:solidFill>
                  <a:srgbClr val="595959"/>
                </a:solidFill>
              </a:rPr>
              <a:t>© RE Today 2021</a:t>
            </a:r>
            <a:r>
              <a:rPr lang="en-GB" sz="1200" dirty="0">
                <a:solidFill>
                  <a:srgbClr val="595959"/>
                </a:solidFill>
                <a:cs typeface="Calibri"/>
              </a:rPr>
              <a:t>​</a:t>
            </a:r>
            <a:endParaRPr lang="en-GB" sz="1200" dirty="0">
              <a:solidFill>
                <a:srgbClr val="595959"/>
              </a:solidFill>
            </a:endParaRPr>
          </a:p>
        </p:txBody>
      </p:sp>
    </p:spTree>
    <p:extLst>
      <p:ext uri="{BB962C8B-B14F-4D97-AF65-F5344CB8AC3E}">
        <p14:creationId xmlns:p14="http://schemas.microsoft.com/office/powerpoint/2010/main" val="38241117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fade">
                                      <p:cBhvr>
                                        <p:cTn id="7" dur="500"/>
                                        <p:tgtEl>
                                          <p:spTgt spid="4">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fade">
                                      <p:cBhvr>
                                        <p:cTn id="12" dur="500"/>
                                        <p:tgtEl>
                                          <p:spTgt spid="4">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3" end="3"/>
                                            </p:txEl>
                                          </p:spTgt>
                                        </p:tgtEl>
                                        <p:attrNameLst>
                                          <p:attrName>style.visibility</p:attrName>
                                        </p:attrNameLst>
                                      </p:cBhvr>
                                      <p:to>
                                        <p:strVal val="visible"/>
                                      </p:to>
                                    </p:set>
                                    <p:animEffect transition="in" filter="fade">
                                      <p:cBhvr>
                                        <p:cTn id="17" dur="500"/>
                                        <p:tgtEl>
                                          <p:spTgt spid="4">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4" end="4"/>
                                            </p:txEl>
                                          </p:spTgt>
                                        </p:tgtEl>
                                        <p:attrNameLst>
                                          <p:attrName>style.visibility</p:attrName>
                                        </p:attrNameLst>
                                      </p:cBhvr>
                                      <p:to>
                                        <p:strVal val="visible"/>
                                      </p:to>
                                    </p:set>
                                    <p:animEffect transition="in" filter="fade">
                                      <p:cBhvr>
                                        <p:cTn id="22" dur="500"/>
                                        <p:tgtEl>
                                          <p:spTgt spid="4">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
                                            <p:txEl>
                                              <p:pRg st="6" end="6"/>
                                            </p:txEl>
                                          </p:spTgt>
                                        </p:tgtEl>
                                        <p:attrNameLst>
                                          <p:attrName>style.visibility</p:attrName>
                                        </p:attrNameLst>
                                      </p:cBhvr>
                                      <p:to>
                                        <p:strVal val="visible"/>
                                      </p:to>
                                    </p:set>
                                    <p:animEffect transition="in" filter="fade">
                                      <p:cBhvr>
                                        <p:cTn id="27" dur="500"/>
                                        <p:tgtEl>
                                          <p:spTgt spid="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D059230E-ECD9-4B34-BF92-5D24E334E6E7}"/>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38846" y="0"/>
            <a:ext cx="10163814" cy="6858000"/>
          </a:xfrm>
          <a:prstGeom prst="rect">
            <a:avLst/>
          </a:prstGeom>
        </p:spPr>
      </p:pic>
      <p:sp>
        <p:nvSpPr>
          <p:cNvPr id="8" name="TextBox 7">
            <a:extLst>
              <a:ext uri="{FF2B5EF4-FFF2-40B4-BE49-F238E27FC236}">
                <a16:creationId xmlns:a16="http://schemas.microsoft.com/office/drawing/2014/main" id="{95E73A1A-DD4D-4FFA-B778-217BC6EB49C4}"/>
              </a:ext>
            </a:extLst>
          </p:cNvPr>
          <p:cNvSpPr txBox="1"/>
          <p:nvPr/>
        </p:nvSpPr>
        <p:spPr>
          <a:xfrm>
            <a:off x="8994710" y="1642188"/>
            <a:ext cx="3032449" cy="3785652"/>
          </a:xfrm>
          <a:prstGeom prst="rect">
            <a:avLst/>
          </a:prstGeom>
          <a:solidFill>
            <a:schemeClr val="bg2">
              <a:alpha val="71000"/>
            </a:schemeClr>
          </a:solidFill>
        </p:spPr>
        <p:txBody>
          <a:bodyPr wrap="square" rtlCol="0">
            <a:spAutoFit/>
          </a:bodyPr>
          <a:lstStyle/>
          <a:p>
            <a:pPr algn="ctr"/>
            <a:r>
              <a:rPr lang="en-GB" sz="2000" b="1" dirty="0">
                <a:solidFill>
                  <a:srgbClr val="C00000"/>
                </a:solidFill>
              </a:rPr>
              <a:t>Bus</a:t>
            </a:r>
          </a:p>
          <a:p>
            <a:pPr algn="ctr"/>
            <a:r>
              <a:rPr lang="en-GB" sz="2000" b="1" dirty="0">
                <a:solidFill>
                  <a:srgbClr val="C00000"/>
                </a:solidFill>
              </a:rPr>
              <a:t>Family fun</a:t>
            </a:r>
          </a:p>
          <a:p>
            <a:pPr algn="ctr"/>
            <a:r>
              <a:rPr lang="en-GB" sz="2000" b="1" dirty="0">
                <a:solidFill>
                  <a:srgbClr val="C00000"/>
                </a:solidFill>
              </a:rPr>
              <a:t>Fireworks  </a:t>
            </a:r>
          </a:p>
          <a:p>
            <a:pPr algn="ctr"/>
            <a:r>
              <a:rPr lang="en-GB" sz="2000" b="1" dirty="0">
                <a:solidFill>
                  <a:srgbClr val="C00000"/>
                </a:solidFill>
              </a:rPr>
              <a:t>Gift</a:t>
            </a:r>
          </a:p>
          <a:p>
            <a:pPr algn="ctr"/>
            <a:r>
              <a:rPr lang="en-GB" sz="2000" b="1" dirty="0">
                <a:solidFill>
                  <a:srgbClr val="C00000"/>
                </a:solidFill>
              </a:rPr>
              <a:t>Goddess</a:t>
            </a:r>
          </a:p>
          <a:p>
            <a:pPr algn="ctr"/>
            <a:r>
              <a:rPr lang="en-GB" sz="2000" b="1" dirty="0">
                <a:solidFill>
                  <a:srgbClr val="C00000"/>
                </a:solidFill>
              </a:rPr>
              <a:t>Homemade snowman card</a:t>
            </a:r>
          </a:p>
          <a:p>
            <a:pPr algn="ctr"/>
            <a:r>
              <a:rPr lang="en-GB" sz="2000" b="1" dirty="0">
                <a:solidFill>
                  <a:srgbClr val="C00000"/>
                </a:solidFill>
              </a:rPr>
              <a:t>Litter free</a:t>
            </a:r>
          </a:p>
          <a:p>
            <a:pPr algn="ctr"/>
            <a:r>
              <a:rPr lang="en-GB" sz="2000" b="1" dirty="0">
                <a:solidFill>
                  <a:srgbClr val="C00000"/>
                </a:solidFill>
              </a:rPr>
              <a:t>Marmalade</a:t>
            </a:r>
          </a:p>
          <a:p>
            <a:pPr algn="ctr"/>
            <a:r>
              <a:rPr lang="en-GB" sz="2000" b="1" dirty="0">
                <a:solidFill>
                  <a:srgbClr val="C00000"/>
                </a:solidFill>
              </a:rPr>
              <a:t>Natural decorations</a:t>
            </a:r>
          </a:p>
          <a:p>
            <a:pPr algn="ctr"/>
            <a:r>
              <a:rPr lang="en-GB" sz="2000" b="1" dirty="0" err="1">
                <a:solidFill>
                  <a:srgbClr val="C00000"/>
                </a:solidFill>
              </a:rPr>
              <a:t>Recycleable</a:t>
            </a:r>
            <a:r>
              <a:rPr lang="en-GB" sz="2000" b="1" dirty="0">
                <a:solidFill>
                  <a:srgbClr val="C00000"/>
                </a:solidFill>
              </a:rPr>
              <a:t> box</a:t>
            </a:r>
          </a:p>
          <a:p>
            <a:pPr algn="ctr"/>
            <a:r>
              <a:rPr lang="en-GB" sz="2000" b="1" dirty="0">
                <a:solidFill>
                  <a:srgbClr val="C00000"/>
                </a:solidFill>
              </a:rPr>
              <a:t>Tree</a:t>
            </a:r>
          </a:p>
          <a:p>
            <a:pPr algn="ctr"/>
            <a:r>
              <a:rPr lang="en-GB" sz="2000" b="1" dirty="0">
                <a:solidFill>
                  <a:srgbClr val="C00000"/>
                </a:solidFill>
              </a:rPr>
              <a:t>World</a:t>
            </a:r>
          </a:p>
        </p:txBody>
      </p:sp>
      <p:sp>
        <p:nvSpPr>
          <p:cNvPr id="2" name="TextBox 1">
            <a:extLst>
              <a:ext uri="{FF2B5EF4-FFF2-40B4-BE49-F238E27FC236}">
                <a16:creationId xmlns:a16="http://schemas.microsoft.com/office/drawing/2014/main" id="{A2C768FF-015C-4644-B639-441FD6AC929F}"/>
              </a:ext>
            </a:extLst>
          </p:cNvPr>
          <p:cNvSpPr txBox="1"/>
          <p:nvPr/>
        </p:nvSpPr>
        <p:spPr>
          <a:xfrm>
            <a:off x="10838761" y="6615629"/>
            <a:ext cx="1356912" cy="28617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dirty="0">
                <a:solidFill>
                  <a:srgbClr val="595959"/>
                </a:solidFill>
              </a:rPr>
              <a:t>© RE Today 2021</a:t>
            </a:r>
            <a:r>
              <a:rPr lang="en-GB" sz="1200" dirty="0">
                <a:solidFill>
                  <a:srgbClr val="595959"/>
                </a:solidFill>
                <a:cs typeface="Calibri"/>
              </a:rPr>
              <a:t>​</a:t>
            </a:r>
            <a:endParaRPr lang="en-GB" sz="1200" dirty="0">
              <a:solidFill>
                <a:srgbClr val="595959"/>
              </a:solidFill>
            </a:endParaRPr>
          </a:p>
        </p:txBody>
      </p:sp>
    </p:spTree>
    <p:extLst>
      <p:ext uri="{BB962C8B-B14F-4D97-AF65-F5344CB8AC3E}">
        <p14:creationId xmlns:p14="http://schemas.microsoft.com/office/powerpoint/2010/main" val="25263326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691749AB-34BB-7D42-8C0A-DC813F2F5BDA}"/>
              </a:ext>
            </a:extLst>
          </p:cNvPr>
          <p:cNvSpPr txBox="1"/>
          <p:nvPr/>
        </p:nvSpPr>
        <p:spPr>
          <a:xfrm>
            <a:off x="4025462" y="6487234"/>
            <a:ext cx="6686081" cy="292388"/>
          </a:xfrm>
          <a:prstGeom prst="rect">
            <a:avLst/>
          </a:prstGeom>
          <a:noFill/>
        </p:spPr>
        <p:txBody>
          <a:bodyPr wrap="square" rtlCol="0">
            <a:spAutoFit/>
          </a:bodyPr>
          <a:lstStyle/>
          <a:p>
            <a:r>
              <a:rPr lang="en-US" sz="1300" b="1" dirty="0">
                <a:solidFill>
                  <a:schemeClr val="bg1"/>
                </a:solidFill>
              </a:rPr>
              <a:t>BIG QUESTIONS BIG ANSWERS – Investigating worldviews  </a:t>
            </a:r>
            <a:r>
              <a:rPr lang="en-US" sz="1300" dirty="0">
                <a:solidFill>
                  <a:schemeClr val="bg1"/>
                </a:solidFill>
              </a:rPr>
              <a:t>Editor: </a:t>
            </a:r>
            <a:r>
              <a:rPr lang="en-US" sz="1300" b="1" dirty="0">
                <a:solidFill>
                  <a:schemeClr val="bg1"/>
                </a:solidFill>
              </a:rPr>
              <a:t>Fiona Moss </a:t>
            </a:r>
            <a:r>
              <a:rPr lang="en-US" sz="1300" dirty="0">
                <a:solidFill>
                  <a:schemeClr val="bg1"/>
                </a:solidFill>
              </a:rPr>
              <a:t>© RE Today 2021</a:t>
            </a:r>
          </a:p>
        </p:txBody>
      </p:sp>
      <p:pic>
        <p:nvPicPr>
          <p:cNvPr id="3" name="Picture 2">
            <a:extLst>
              <a:ext uri="{FF2B5EF4-FFF2-40B4-BE49-F238E27FC236}">
                <a16:creationId xmlns:a16="http://schemas.microsoft.com/office/drawing/2014/main" id="{1E7436C7-E58B-D84D-8B1D-ED63E76295EE}"/>
              </a:ext>
            </a:extLst>
          </p:cNvPr>
          <p:cNvPicPr>
            <a:picLocks noChangeAspect="1"/>
          </p:cNvPicPr>
          <p:nvPr/>
        </p:nvPicPr>
        <p:blipFill>
          <a:blip r:embed="rId4"/>
          <a:stretch>
            <a:fillRect/>
          </a:stretch>
        </p:blipFill>
        <p:spPr>
          <a:xfrm>
            <a:off x="10868313" y="6404684"/>
            <a:ext cx="1117600" cy="279400"/>
          </a:xfrm>
          <a:prstGeom prst="rect">
            <a:avLst/>
          </a:prstGeom>
        </p:spPr>
      </p:pic>
      <p:pic>
        <p:nvPicPr>
          <p:cNvPr id="4" name="Picture 4">
            <a:extLst>
              <a:ext uri="{FF2B5EF4-FFF2-40B4-BE49-F238E27FC236}">
                <a16:creationId xmlns:a16="http://schemas.microsoft.com/office/drawing/2014/main" id="{4E92B2D0-C92C-47A3-9A53-C665DA2003E4}"/>
              </a:ext>
            </a:extLst>
          </p:cNvPr>
          <p:cNvPicPr>
            <a:picLocks noChangeAspect="1"/>
          </p:cNvPicPr>
          <p:nvPr/>
        </p:nvPicPr>
        <p:blipFill rotWithShape="1">
          <a:blip r:embed="rId5">
            <a:alphaModFix amt="50000"/>
          </a:blip>
          <a:srcRect t="10584" r="-173" b="58759"/>
          <a:stretch/>
        </p:blipFill>
        <p:spPr>
          <a:xfrm>
            <a:off x="163133" y="30578"/>
            <a:ext cx="6220512" cy="902516"/>
          </a:xfrm>
          <a:prstGeom prst="rect">
            <a:avLst/>
          </a:prstGeom>
        </p:spPr>
      </p:pic>
      <p:pic>
        <p:nvPicPr>
          <p:cNvPr id="5" name="Picture 4" descr="Shape&#10;&#10;Description automatically generated with low confidence">
            <a:extLst>
              <a:ext uri="{FF2B5EF4-FFF2-40B4-BE49-F238E27FC236}">
                <a16:creationId xmlns:a16="http://schemas.microsoft.com/office/drawing/2014/main" id="{FCB25D59-2CA4-46CE-9DB8-F65ECE14E60D}"/>
              </a:ext>
            </a:extLst>
          </p:cNvPr>
          <p:cNvPicPr>
            <a:picLocks noChangeAspect="1"/>
          </p:cNvPicPr>
          <p:nvPr/>
        </p:nvPicPr>
        <p:blipFill>
          <a:blip r:embed="rId6" cstate="print">
            <a:alphaModFix amt="50000"/>
            <a:extLst>
              <a:ext uri="{28A0092B-C50C-407E-A947-70E740481C1C}">
                <a14:useLocalDpi xmlns:a14="http://schemas.microsoft.com/office/drawing/2010/main" val="0"/>
              </a:ext>
            </a:extLst>
          </a:blip>
          <a:stretch>
            <a:fillRect/>
          </a:stretch>
        </p:blipFill>
        <p:spPr>
          <a:xfrm>
            <a:off x="5387247" y="415819"/>
            <a:ext cx="300333" cy="432480"/>
          </a:xfrm>
          <a:prstGeom prst="rect">
            <a:avLst/>
          </a:prstGeom>
        </p:spPr>
      </p:pic>
      <p:sp>
        <p:nvSpPr>
          <p:cNvPr id="6" name="TextBox 5">
            <a:extLst>
              <a:ext uri="{FF2B5EF4-FFF2-40B4-BE49-F238E27FC236}">
                <a16:creationId xmlns:a16="http://schemas.microsoft.com/office/drawing/2014/main" id="{BB3E3C64-5A6A-47E5-8643-5C4E55069612}"/>
              </a:ext>
            </a:extLst>
          </p:cNvPr>
          <p:cNvSpPr txBox="1"/>
          <p:nvPr/>
        </p:nvSpPr>
        <p:spPr>
          <a:xfrm>
            <a:off x="802433" y="1539551"/>
            <a:ext cx="4497355" cy="3139321"/>
          </a:xfrm>
          <a:prstGeom prst="rect">
            <a:avLst/>
          </a:prstGeom>
          <a:noFill/>
        </p:spPr>
        <p:txBody>
          <a:bodyPr wrap="square" rtlCol="0">
            <a:spAutoFit/>
          </a:bodyPr>
          <a:lstStyle/>
          <a:p>
            <a:r>
              <a:rPr lang="en-GB" dirty="0"/>
              <a:t>Now think about the different beliefs which Omar, Priya and Joanna might have about God and about our beautiful world. </a:t>
            </a:r>
          </a:p>
          <a:p>
            <a:endParaRPr lang="en-GB" dirty="0"/>
          </a:p>
          <a:p>
            <a:r>
              <a:rPr lang="en-GB" dirty="0"/>
              <a:t>The next three slides will teach you what they have been learning – at a Hindu mandir, a Muslim mosque and a Christian church.</a:t>
            </a:r>
          </a:p>
          <a:p>
            <a:endParaRPr lang="en-GB" dirty="0"/>
          </a:p>
          <a:p>
            <a:r>
              <a:rPr lang="en-GB" dirty="0"/>
              <a:t>Can you remember what you learn? There will be a quiz!</a:t>
            </a:r>
          </a:p>
          <a:p>
            <a:endParaRPr lang="en-GB" dirty="0"/>
          </a:p>
        </p:txBody>
      </p:sp>
      <p:pic>
        <p:nvPicPr>
          <p:cNvPr id="8" name="Picture 7">
            <a:extLst>
              <a:ext uri="{FF2B5EF4-FFF2-40B4-BE49-F238E27FC236}">
                <a16:creationId xmlns:a16="http://schemas.microsoft.com/office/drawing/2014/main" id="{1D7A874B-FA0D-455D-9716-DB88EF474978}"/>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5537413" y="985624"/>
            <a:ext cx="2002839" cy="2724539"/>
          </a:xfrm>
          <a:prstGeom prst="rect">
            <a:avLst/>
          </a:prstGeom>
          <a:ln>
            <a:noFill/>
          </a:ln>
          <a:effectLst>
            <a:outerShdw blurRad="292100" dist="139700" dir="2700000" algn="tl" rotWithShape="0">
              <a:srgbClr val="333333">
                <a:alpha val="65000"/>
              </a:srgbClr>
            </a:outerShdw>
          </a:effectLst>
        </p:spPr>
      </p:pic>
      <p:pic>
        <p:nvPicPr>
          <p:cNvPr id="9" name="Picture 8">
            <a:extLst>
              <a:ext uri="{FF2B5EF4-FFF2-40B4-BE49-F238E27FC236}">
                <a16:creationId xmlns:a16="http://schemas.microsoft.com/office/drawing/2014/main" id="{6D047365-EA49-4E04-B328-0280E1C90962}"/>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7784800" y="2884370"/>
            <a:ext cx="2002839" cy="2792062"/>
          </a:xfrm>
          <a:prstGeom prst="rect">
            <a:avLst/>
          </a:prstGeom>
          <a:ln>
            <a:noFill/>
          </a:ln>
          <a:effectLst>
            <a:outerShdw blurRad="292100" dist="139700" dir="2700000" algn="tl" rotWithShape="0">
              <a:srgbClr val="333333">
                <a:alpha val="65000"/>
              </a:srgbClr>
            </a:outerShdw>
          </a:effectLst>
        </p:spPr>
      </p:pic>
      <p:pic>
        <p:nvPicPr>
          <p:cNvPr id="10" name="Picture 9">
            <a:extLst>
              <a:ext uri="{FF2B5EF4-FFF2-40B4-BE49-F238E27FC236}">
                <a16:creationId xmlns:a16="http://schemas.microsoft.com/office/drawing/2014/main" id="{22928A9F-A7F7-4F4C-8B93-9F8F32F30B0E}"/>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10025264" y="793243"/>
            <a:ext cx="1960649" cy="279206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7483025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BQBAEnvironmentsection4pic5">
            <a:extLst>
              <a:ext uri="{FF2B5EF4-FFF2-40B4-BE49-F238E27FC236}">
                <a16:creationId xmlns:a16="http://schemas.microsoft.com/office/drawing/2014/main" id="{8F5F6AA7-9CEC-493E-BB3B-12F5340161F2}"/>
              </a:ext>
            </a:extLst>
          </p:cNvPr>
          <p:cNvPicPr>
            <a:picLocks noGrp="1" noChangeAspect="1"/>
          </p:cNvPicPr>
          <p:nvPr isPhoto="1"/>
        </p:nvPicPr>
        <p:blipFill>
          <a:blip r:embed="rId2" cstate="screen">
            <a:lum/>
            <a:extLst>
              <a:ext uri="{28A0092B-C50C-407E-A947-70E740481C1C}">
                <a14:useLocalDpi xmlns:a14="http://schemas.microsoft.com/office/drawing/2010/main"/>
              </a:ext>
            </a:extLst>
          </a:blip>
          <a:stretch>
            <a:fillRect/>
          </a:stretch>
        </p:blipFill>
        <p:spPr>
          <a:xfrm>
            <a:off x="0" y="0"/>
            <a:ext cx="5043487" cy="6858000"/>
          </a:xfrm>
          <a:prstGeom prst="rect">
            <a:avLst/>
          </a:prstGeom>
        </p:spPr>
      </p:pic>
      <p:sp>
        <p:nvSpPr>
          <p:cNvPr id="5" name="TextBox 4">
            <a:extLst>
              <a:ext uri="{FF2B5EF4-FFF2-40B4-BE49-F238E27FC236}">
                <a16:creationId xmlns:a16="http://schemas.microsoft.com/office/drawing/2014/main" id="{E52A9379-87CA-4694-8373-0366B230F48C}"/>
              </a:ext>
            </a:extLst>
          </p:cNvPr>
          <p:cNvSpPr txBox="1"/>
          <p:nvPr/>
        </p:nvSpPr>
        <p:spPr>
          <a:xfrm>
            <a:off x="5390761" y="315725"/>
            <a:ext cx="6097554" cy="5909310"/>
          </a:xfrm>
          <a:prstGeom prst="rect">
            <a:avLst/>
          </a:prstGeom>
          <a:noFill/>
        </p:spPr>
        <p:txBody>
          <a:bodyPr wrap="square">
            <a:spAutoFit/>
          </a:bodyPr>
          <a:lstStyle/>
          <a:p>
            <a:r>
              <a:rPr lang="en-GB" dirty="0">
                <a:solidFill>
                  <a:srgbClr val="00B050"/>
                </a:solidFill>
              </a:rPr>
              <a:t>Omar is a Muslim, He is 5. His ‘big day’ is Eid Al </a:t>
            </a:r>
            <a:r>
              <a:rPr lang="en-GB" dirty="0" err="1">
                <a:solidFill>
                  <a:srgbClr val="00B050"/>
                </a:solidFill>
              </a:rPr>
              <a:t>Fitr</a:t>
            </a:r>
            <a:r>
              <a:rPr lang="en-GB" dirty="0">
                <a:solidFill>
                  <a:srgbClr val="00B050"/>
                </a:solidFill>
              </a:rPr>
              <a:t>" Everyone at Omar’s mosque wants to have an ‘eco-friendly’ Eid this year. They have thought of four ideas.</a:t>
            </a:r>
          </a:p>
          <a:p>
            <a:pPr marL="342900" indent="-342900">
              <a:buAutoNum type="arabicPeriod"/>
            </a:pPr>
            <a:r>
              <a:rPr lang="en-GB" dirty="0">
                <a:solidFill>
                  <a:srgbClr val="00B050"/>
                </a:solidFill>
              </a:rPr>
              <a:t>The Qur’an says ‘O Children of Adam! wear your beautiful apparel at every time and place of prayer: Eat and drink: but don’t be wasteful or excessive. Allah doesn’t love the wasters." (Qur'an, 7:31). We have a big picnic for Eid in the park and thousands join in. This year we will finish off with everyone picking litter before we go home. We are going to leave the park just perfect.</a:t>
            </a:r>
          </a:p>
          <a:p>
            <a:pPr marL="342900" indent="-342900">
              <a:buAutoNum type="arabicPeriod"/>
            </a:pPr>
            <a:r>
              <a:rPr lang="en-GB" dirty="0">
                <a:solidFill>
                  <a:srgbClr val="00B050"/>
                </a:solidFill>
              </a:rPr>
              <a:t>The Qur’an says believers in Allah are those who “walk on the Earth in humility.” (Qur'an, 25:63). This Eid we will give thanks to Allah for the lovely world, and pray for ideas to treat our planet better.</a:t>
            </a:r>
          </a:p>
          <a:p>
            <a:pPr marL="342900" indent="-342900">
              <a:buAutoNum type="arabicPeriod"/>
            </a:pPr>
            <a:r>
              <a:rPr lang="en-GB" dirty="0">
                <a:solidFill>
                  <a:srgbClr val="00B050"/>
                </a:solidFill>
              </a:rPr>
              <a:t>Everyone gets together at Eid, in the park - it makes bad traffic and air pollution. We have all agreed this year to use buses or walk to the celebrations. The mosque is paying for free buses. </a:t>
            </a:r>
          </a:p>
          <a:p>
            <a:pPr marL="342900" indent="-342900">
              <a:buAutoNum type="arabicPeriod"/>
            </a:pPr>
            <a:r>
              <a:rPr lang="en-GB" dirty="0">
                <a:solidFill>
                  <a:srgbClr val="00B050"/>
                </a:solidFill>
              </a:rPr>
              <a:t>New clothes for Eid – that’s what usually happens. This year, we are all going to wear some of our favourite clothes, but not buy new ones. </a:t>
            </a:r>
          </a:p>
        </p:txBody>
      </p:sp>
      <p:sp>
        <p:nvSpPr>
          <p:cNvPr id="2" name="TextBox 1">
            <a:extLst>
              <a:ext uri="{FF2B5EF4-FFF2-40B4-BE49-F238E27FC236}">
                <a16:creationId xmlns:a16="http://schemas.microsoft.com/office/drawing/2014/main" id="{ECE2AA8C-4794-4986-9254-82E2741181B7}"/>
              </a:ext>
            </a:extLst>
          </p:cNvPr>
          <p:cNvSpPr txBox="1"/>
          <p:nvPr/>
        </p:nvSpPr>
        <p:spPr>
          <a:xfrm>
            <a:off x="10838761" y="6615629"/>
            <a:ext cx="1356912" cy="28617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dirty="0">
                <a:solidFill>
                  <a:srgbClr val="595959"/>
                </a:solidFill>
              </a:rPr>
              <a:t>© RE Today 2021</a:t>
            </a:r>
            <a:r>
              <a:rPr lang="en-GB" sz="1200" dirty="0">
                <a:solidFill>
                  <a:srgbClr val="595959"/>
                </a:solidFill>
                <a:cs typeface="Calibri"/>
              </a:rPr>
              <a:t>​</a:t>
            </a:r>
            <a:endParaRPr lang="en-GB" sz="1200" dirty="0">
              <a:solidFill>
                <a:srgbClr val="595959"/>
              </a:solidFill>
            </a:endParaRPr>
          </a:p>
        </p:txBody>
      </p:sp>
    </p:spTree>
    <p:extLst>
      <p:ext uri="{BB962C8B-B14F-4D97-AF65-F5344CB8AC3E}">
        <p14:creationId xmlns:p14="http://schemas.microsoft.com/office/powerpoint/2010/main" val="41390094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Effect transition="in" filter="fade">
                                      <p:cBhvr>
                                        <p:cTn id="7" dur="500"/>
                                        <p:tgtEl>
                                          <p:spTgt spid="5">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2" end="2"/>
                                            </p:txEl>
                                          </p:spTgt>
                                        </p:tgtEl>
                                        <p:attrNameLst>
                                          <p:attrName>style.visibility</p:attrName>
                                        </p:attrNameLst>
                                      </p:cBhvr>
                                      <p:to>
                                        <p:strVal val="visible"/>
                                      </p:to>
                                    </p:set>
                                    <p:animEffect transition="in" filter="fade">
                                      <p:cBhvr>
                                        <p:cTn id="12" dur="500"/>
                                        <p:tgtEl>
                                          <p:spTgt spid="5">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3" end="3"/>
                                            </p:txEl>
                                          </p:spTgt>
                                        </p:tgtEl>
                                        <p:attrNameLst>
                                          <p:attrName>style.visibility</p:attrName>
                                        </p:attrNameLst>
                                      </p:cBhvr>
                                      <p:to>
                                        <p:strVal val="visible"/>
                                      </p:to>
                                    </p:set>
                                    <p:animEffect transition="in" filter="fade">
                                      <p:cBhvr>
                                        <p:cTn id="17" dur="500"/>
                                        <p:tgtEl>
                                          <p:spTgt spid="5">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
                                            <p:txEl>
                                              <p:pRg st="4" end="4"/>
                                            </p:txEl>
                                          </p:spTgt>
                                        </p:tgtEl>
                                        <p:attrNameLst>
                                          <p:attrName>style.visibility</p:attrName>
                                        </p:attrNameLst>
                                      </p:cBhvr>
                                      <p:to>
                                        <p:strVal val="visible"/>
                                      </p:to>
                                    </p:set>
                                    <p:animEffect transition="in" filter="fade">
                                      <p:cBhvr>
                                        <p:cTn id="22" dur="500"/>
                                        <p:tgtEl>
                                          <p:spTgt spid="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BQBAEnvironmentsection4pic4">
            <a:extLst>
              <a:ext uri="{FF2B5EF4-FFF2-40B4-BE49-F238E27FC236}">
                <a16:creationId xmlns:a16="http://schemas.microsoft.com/office/drawing/2014/main" id="{08DCF079-0F3C-4A0A-B911-52E33978F5A0}"/>
              </a:ext>
            </a:extLst>
          </p:cNvPr>
          <p:cNvPicPr>
            <a:picLocks noGrp="1" noChangeAspect="1"/>
          </p:cNvPicPr>
          <p:nvPr isPhoto="1"/>
        </p:nvPicPr>
        <p:blipFill>
          <a:blip r:embed="rId2" cstate="screen">
            <a:lum/>
            <a:extLst>
              <a:ext uri="{28A0092B-C50C-407E-A947-70E740481C1C}">
                <a14:useLocalDpi xmlns:a14="http://schemas.microsoft.com/office/drawing/2010/main"/>
              </a:ext>
            </a:extLst>
          </a:blip>
          <a:stretch>
            <a:fillRect/>
          </a:stretch>
        </p:blipFill>
        <p:spPr>
          <a:xfrm>
            <a:off x="0" y="0"/>
            <a:ext cx="4921250" cy="6858000"/>
          </a:xfrm>
          <a:prstGeom prst="rect">
            <a:avLst/>
          </a:prstGeom>
        </p:spPr>
      </p:pic>
      <p:sp>
        <p:nvSpPr>
          <p:cNvPr id="4" name="TextBox 3">
            <a:extLst>
              <a:ext uri="{FF2B5EF4-FFF2-40B4-BE49-F238E27FC236}">
                <a16:creationId xmlns:a16="http://schemas.microsoft.com/office/drawing/2014/main" id="{0FCD2149-10F1-4484-8FEA-C9C7192FF71C}"/>
              </a:ext>
            </a:extLst>
          </p:cNvPr>
          <p:cNvSpPr txBox="1"/>
          <p:nvPr/>
        </p:nvSpPr>
        <p:spPr>
          <a:xfrm>
            <a:off x="5288125" y="337878"/>
            <a:ext cx="6097554" cy="5355312"/>
          </a:xfrm>
          <a:prstGeom prst="rect">
            <a:avLst/>
          </a:prstGeom>
          <a:noFill/>
        </p:spPr>
        <p:txBody>
          <a:bodyPr wrap="square">
            <a:spAutoFit/>
          </a:bodyPr>
          <a:lstStyle/>
          <a:p>
            <a:r>
              <a:rPr lang="en-GB" dirty="0">
                <a:solidFill>
                  <a:schemeClr val="accent2">
                    <a:lumMod val="75000"/>
                  </a:schemeClr>
                </a:solidFill>
              </a:rPr>
              <a:t>Priya asked a priest at her Mandir ‘How and why do we worship Goddess Bhumi? Is it important for Hindus to care for the earth?’ Here are the answers.</a:t>
            </a:r>
          </a:p>
          <a:p>
            <a:endParaRPr lang="en-GB" dirty="0">
              <a:solidFill>
                <a:schemeClr val="accent2">
                  <a:lumMod val="75000"/>
                </a:schemeClr>
              </a:solidFill>
            </a:endParaRPr>
          </a:p>
          <a:p>
            <a:r>
              <a:rPr lang="en-GB" dirty="0">
                <a:solidFill>
                  <a:schemeClr val="accent2">
                    <a:lumMod val="75000"/>
                  </a:schemeClr>
                </a:solidFill>
              </a:rPr>
              <a:t>“When we start to build a new mandirs and other buildings too we hold a special act of worship called ‘Bhumi Puja’. We use incense, lamps and gifts to the goddess and we pray that Bhumi will accept and bless our building.”</a:t>
            </a:r>
          </a:p>
          <a:p>
            <a:endParaRPr lang="en-GB" dirty="0">
              <a:solidFill>
                <a:schemeClr val="accent2">
                  <a:lumMod val="75000"/>
                </a:schemeClr>
              </a:solidFill>
            </a:endParaRPr>
          </a:p>
          <a:p>
            <a:r>
              <a:rPr lang="en-GB" dirty="0">
                <a:solidFill>
                  <a:schemeClr val="accent2">
                    <a:lumMod val="75000"/>
                  </a:schemeClr>
                </a:solidFill>
              </a:rPr>
              <a:t>“Bhumi Devi is the goddess of the Earth, our ‘Mother Earth’. We Hindus teach that she is </a:t>
            </a:r>
            <a:r>
              <a:rPr lang="en-GB" dirty="0" err="1">
                <a:solidFill>
                  <a:schemeClr val="accent2">
                    <a:lumMod val="75000"/>
                  </a:schemeClr>
                </a:solidFill>
              </a:rPr>
              <a:t>Vishwambhara</a:t>
            </a:r>
            <a:r>
              <a:rPr lang="en-GB" dirty="0">
                <a:solidFill>
                  <a:schemeClr val="accent2">
                    <a:lumMod val="75000"/>
                  </a:schemeClr>
                </a:solidFill>
              </a:rPr>
              <a:t> (All-Bearing), </a:t>
            </a:r>
            <a:r>
              <a:rPr lang="en-GB" dirty="0" err="1">
                <a:solidFill>
                  <a:schemeClr val="accent2">
                    <a:lumMod val="75000"/>
                  </a:schemeClr>
                </a:solidFill>
              </a:rPr>
              <a:t>Vasudhaa</a:t>
            </a:r>
            <a:r>
              <a:rPr lang="en-GB" dirty="0">
                <a:solidFill>
                  <a:schemeClr val="accent2">
                    <a:lumMod val="75000"/>
                  </a:schemeClr>
                </a:solidFill>
              </a:rPr>
              <a:t> (the producer of all wealth) and </a:t>
            </a:r>
            <a:r>
              <a:rPr lang="en-GB" dirty="0" err="1">
                <a:solidFill>
                  <a:schemeClr val="accent2">
                    <a:lumMod val="75000"/>
                  </a:schemeClr>
                </a:solidFill>
              </a:rPr>
              <a:t>Pratishtha</a:t>
            </a:r>
            <a:r>
              <a:rPr lang="en-GB" dirty="0">
                <a:solidFill>
                  <a:schemeClr val="accent2">
                    <a:lumMod val="75000"/>
                  </a:schemeClr>
                </a:solidFill>
              </a:rPr>
              <a:t> (the foundation on which we live).” </a:t>
            </a:r>
          </a:p>
          <a:p>
            <a:endParaRPr lang="en-GB" dirty="0">
              <a:solidFill>
                <a:schemeClr val="accent2">
                  <a:lumMod val="75000"/>
                </a:schemeClr>
              </a:solidFill>
            </a:endParaRPr>
          </a:p>
          <a:p>
            <a:r>
              <a:rPr lang="en-GB" dirty="0">
                <a:solidFill>
                  <a:schemeClr val="accent2">
                    <a:lumMod val="75000"/>
                  </a:schemeClr>
                </a:solidFill>
              </a:rPr>
              <a:t>“Because these good things come from Bhumi, it is also very important for all Hindu devotees to love the Earth and take great care to be humble and kind to the Earth. This is especially important these days as we work to deal with the climate crisis.”</a:t>
            </a:r>
          </a:p>
        </p:txBody>
      </p:sp>
      <p:sp>
        <p:nvSpPr>
          <p:cNvPr id="2" name="TextBox 1">
            <a:extLst>
              <a:ext uri="{FF2B5EF4-FFF2-40B4-BE49-F238E27FC236}">
                <a16:creationId xmlns:a16="http://schemas.microsoft.com/office/drawing/2014/main" id="{7CE532AF-FDD7-4376-B2C4-EB09359F2C78}"/>
              </a:ext>
            </a:extLst>
          </p:cNvPr>
          <p:cNvSpPr txBox="1"/>
          <p:nvPr/>
        </p:nvSpPr>
        <p:spPr>
          <a:xfrm>
            <a:off x="10838761" y="6615629"/>
            <a:ext cx="1356912" cy="28617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dirty="0">
                <a:solidFill>
                  <a:srgbClr val="595959"/>
                </a:solidFill>
              </a:rPr>
              <a:t>© RE Today 2021</a:t>
            </a:r>
            <a:r>
              <a:rPr lang="en-GB" sz="1200" dirty="0">
                <a:solidFill>
                  <a:srgbClr val="595959"/>
                </a:solidFill>
                <a:cs typeface="Calibri"/>
              </a:rPr>
              <a:t>​</a:t>
            </a:r>
            <a:endParaRPr lang="en-GB" sz="1200" dirty="0">
              <a:solidFill>
                <a:srgbClr val="595959"/>
              </a:solidFill>
            </a:endParaRPr>
          </a:p>
        </p:txBody>
      </p:sp>
    </p:spTree>
    <p:extLst>
      <p:ext uri="{BB962C8B-B14F-4D97-AF65-F5344CB8AC3E}">
        <p14:creationId xmlns:p14="http://schemas.microsoft.com/office/powerpoint/2010/main" val="21924873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animEffect transition="in" filter="fade">
                                      <p:cBhvr>
                                        <p:cTn id="7" dur="500"/>
                                        <p:tgtEl>
                                          <p:spTgt spid="4">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4" end="4"/>
                                            </p:txEl>
                                          </p:spTgt>
                                        </p:tgtEl>
                                        <p:attrNameLst>
                                          <p:attrName>style.visibility</p:attrName>
                                        </p:attrNameLst>
                                      </p:cBhvr>
                                      <p:to>
                                        <p:strVal val="visible"/>
                                      </p:to>
                                    </p:set>
                                    <p:animEffect transition="in" filter="fade">
                                      <p:cBhvr>
                                        <p:cTn id="12" dur="500"/>
                                        <p:tgtEl>
                                          <p:spTgt spid="4">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6" end="6"/>
                                            </p:txEl>
                                          </p:spTgt>
                                        </p:tgtEl>
                                        <p:attrNameLst>
                                          <p:attrName>style.visibility</p:attrName>
                                        </p:attrNameLst>
                                      </p:cBhvr>
                                      <p:to>
                                        <p:strVal val="visible"/>
                                      </p:to>
                                    </p:set>
                                    <p:animEffect transition="in" filter="fade">
                                      <p:cBhvr>
                                        <p:cTn id="17" dur="500"/>
                                        <p:tgtEl>
                                          <p:spTgt spid="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BQBAEnvironmentsection4pic6">
            <a:extLst>
              <a:ext uri="{FF2B5EF4-FFF2-40B4-BE49-F238E27FC236}">
                <a16:creationId xmlns:a16="http://schemas.microsoft.com/office/drawing/2014/main" id="{5C99ED80-7B83-4724-AF20-8116E918F96E}"/>
              </a:ext>
            </a:extLst>
          </p:cNvPr>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4813300" cy="6858000"/>
          </a:xfrm>
          <a:prstGeom prst="rect">
            <a:avLst/>
          </a:prstGeom>
        </p:spPr>
      </p:pic>
      <p:sp>
        <p:nvSpPr>
          <p:cNvPr id="4" name="TextBox 3">
            <a:extLst>
              <a:ext uri="{FF2B5EF4-FFF2-40B4-BE49-F238E27FC236}">
                <a16:creationId xmlns:a16="http://schemas.microsoft.com/office/drawing/2014/main" id="{C4C70A61-E200-4757-B01F-47A322E7A73C}"/>
              </a:ext>
            </a:extLst>
          </p:cNvPr>
          <p:cNvSpPr txBox="1"/>
          <p:nvPr/>
        </p:nvSpPr>
        <p:spPr>
          <a:xfrm>
            <a:off x="5241472" y="251871"/>
            <a:ext cx="6097554" cy="6463308"/>
          </a:xfrm>
          <a:prstGeom prst="rect">
            <a:avLst/>
          </a:prstGeom>
          <a:noFill/>
        </p:spPr>
        <p:txBody>
          <a:bodyPr wrap="square">
            <a:spAutoFit/>
          </a:bodyPr>
          <a:lstStyle/>
          <a:p>
            <a:r>
              <a:rPr lang="en-GB" dirty="0">
                <a:solidFill>
                  <a:srgbClr val="7030A0"/>
                </a:solidFill>
              </a:rPr>
              <a:t>Joanna is a Christian. She asked her Pastor at church: can Christians do more to help save the planet? What does the Bible teach about this?</a:t>
            </a:r>
          </a:p>
          <a:p>
            <a:endParaRPr lang="en-GB" dirty="0">
              <a:solidFill>
                <a:srgbClr val="7030A0"/>
              </a:solidFill>
            </a:endParaRPr>
          </a:p>
          <a:p>
            <a:r>
              <a:rPr lang="en-GB" dirty="0">
                <a:solidFill>
                  <a:srgbClr val="7030A0"/>
                </a:solidFill>
              </a:rPr>
              <a:t>“Yes, Christians can do lots more to save the planet, and we must. We haven’t been very good at this in the past! The Bible says that God made the Earth good (Genesis 1), but we have often spoiled it.” </a:t>
            </a:r>
          </a:p>
          <a:p>
            <a:endParaRPr lang="en-GB" dirty="0">
              <a:solidFill>
                <a:srgbClr val="7030A0"/>
              </a:solidFill>
            </a:endParaRPr>
          </a:p>
          <a:p>
            <a:r>
              <a:rPr lang="en-GB" dirty="0">
                <a:solidFill>
                  <a:srgbClr val="7030A0"/>
                </a:solidFill>
              </a:rPr>
              <a:t>“I think Jesus loved the world of nature – he noticed sparrows, doves, pigeons, hens, foxes, flowers and fruit trees. We should follow Jesus and care for the earth too. Some Christians teach that we are God’s Stewards.” </a:t>
            </a:r>
          </a:p>
          <a:p>
            <a:endParaRPr lang="en-GB" dirty="0">
              <a:solidFill>
                <a:srgbClr val="7030A0"/>
              </a:solidFill>
            </a:endParaRPr>
          </a:p>
          <a:p>
            <a:r>
              <a:rPr lang="en-GB" dirty="0">
                <a:solidFill>
                  <a:srgbClr val="7030A0"/>
                </a:solidFill>
              </a:rPr>
              <a:t>“It is God who own the earth, which he made, and loves, and saves. God gives us the task of caring for the planet. In the Psalms, one song says ‘The earth is the Lord’s and everything in it, the world and its inhabitants too, because God is the one who established it on the seas; God set it firmly on the waters.’ (Psalm 24:1-2).”  </a:t>
            </a:r>
          </a:p>
          <a:p>
            <a:endParaRPr lang="en-GB" dirty="0">
              <a:solidFill>
                <a:srgbClr val="7030A0"/>
              </a:solidFill>
            </a:endParaRPr>
          </a:p>
          <a:p>
            <a:r>
              <a:rPr lang="en-GB" dirty="0">
                <a:solidFill>
                  <a:srgbClr val="7030A0"/>
                </a:solidFill>
              </a:rPr>
              <a:t>“God is pleased, I believe, when humans love the Earth and care for it and protect it.”</a:t>
            </a:r>
          </a:p>
        </p:txBody>
      </p:sp>
      <p:sp>
        <p:nvSpPr>
          <p:cNvPr id="7" name="TextBox 6">
            <a:extLst>
              <a:ext uri="{FF2B5EF4-FFF2-40B4-BE49-F238E27FC236}">
                <a16:creationId xmlns:a16="http://schemas.microsoft.com/office/drawing/2014/main" id="{8A579167-9F06-44F7-A204-1009DE61686D}"/>
              </a:ext>
            </a:extLst>
          </p:cNvPr>
          <p:cNvSpPr txBox="1"/>
          <p:nvPr/>
        </p:nvSpPr>
        <p:spPr>
          <a:xfrm rot="16200000">
            <a:off x="11343701" y="6037243"/>
            <a:ext cx="1356912" cy="28617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dirty="0">
                <a:solidFill>
                  <a:srgbClr val="595959"/>
                </a:solidFill>
              </a:rPr>
              <a:t>© RE Today 2021</a:t>
            </a:r>
            <a:r>
              <a:rPr lang="en-GB" sz="1200" dirty="0">
                <a:solidFill>
                  <a:srgbClr val="595959"/>
                </a:solidFill>
                <a:cs typeface="Calibri"/>
              </a:rPr>
              <a:t>​</a:t>
            </a:r>
            <a:endParaRPr lang="en-GB" sz="1200" dirty="0">
              <a:solidFill>
                <a:srgbClr val="595959"/>
              </a:solidFill>
            </a:endParaRPr>
          </a:p>
        </p:txBody>
      </p:sp>
    </p:spTree>
    <p:extLst>
      <p:ext uri="{BB962C8B-B14F-4D97-AF65-F5344CB8AC3E}">
        <p14:creationId xmlns:p14="http://schemas.microsoft.com/office/powerpoint/2010/main" val="21543991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animEffect transition="in" filter="fade">
                                      <p:cBhvr>
                                        <p:cTn id="7" dur="500"/>
                                        <p:tgtEl>
                                          <p:spTgt spid="4">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4" end="4"/>
                                            </p:txEl>
                                          </p:spTgt>
                                        </p:tgtEl>
                                        <p:attrNameLst>
                                          <p:attrName>style.visibility</p:attrName>
                                        </p:attrNameLst>
                                      </p:cBhvr>
                                      <p:to>
                                        <p:strVal val="visible"/>
                                      </p:to>
                                    </p:set>
                                    <p:animEffect transition="in" filter="fade">
                                      <p:cBhvr>
                                        <p:cTn id="12" dur="500"/>
                                        <p:tgtEl>
                                          <p:spTgt spid="4">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6" end="6"/>
                                            </p:txEl>
                                          </p:spTgt>
                                        </p:tgtEl>
                                        <p:attrNameLst>
                                          <p:attrName>style.visibility</p:attrName>
                                        </p:attrNameLst>
                                      </p:cBhvr>
                                      <p:to>
                                        <p:strVal val="visible"/>
                                      </p:to>
                                    </p:set>
                                    <p:animEffect transition="in" filter="fade">
                                      <p:cBhvr>
                                        <p:cTn id="17" dur="500"/>
                                        <p:tgtEl>
                                          <p:spTgt spid="4">
                                            <p:txEl>
                                              <p:pRg st="6" end="6"/>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8" end="8"/>
                                            </p:txEl>
                                          </p:spTgt>
                                        </p:tgtEl>
                                        <p:attrNameLst>
                                          <p:attrName>style.visibility</p:attrName>
                                        </p:attrNameLst>
                                      </p:cBhvr>
                                      <p:to>
                                        <p:strVal val="visible"/>
                                      </p:to>
                                    </p:set>
                                    <p:animEffect transition="in" filter="fade">
                                      <p:cBhvr>
                                        <p:cTn id="22" dur="500"/>
                                        <p:tgtEl>
                                          <p:spTgt spid="4">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691749AB-34BB-7D42-8C0A-DC813F2F5BDA}"/>
              </a:ext>
            </a:extLst>
          </p:cNvPr>
          <p:cNvSpPr txBox="1"/>
          <p:nvPr/>
        </p:nvSpPr>
        <p:spPr>
          <a:xfrm>
            <a:off x="4025462" y="6487234"/>
            <a:ext cx="6686081" cy="292388"/>
          </a:xfrm>
          <a:prstGeom prst="rect">
            <a:avLst/>
          </a:prstGeom>
          <a:noFill/>
        </p:spPr>
        <p:txBody>
          <a:bodyPr wrap="square" rtlCol="0">
            <a:spAutoFit/>
          </a:bodyPr>
          <a:lstStyle/>
          <a:p>
            <a:r>
              <a:rPr lang="en-US" sz="1300" b="1" dirty="0">
                <a:solidFill>
                  <a:schemeClr val="bg1"/>
                </a:solidFill>
              </a:rPr>
              <a:t>BIG QUESTIONS BIG ANSWERS – Investigating worldviews  </a:t>
            </a:r>
            <a:r>
              <a:rPr lang="en-US" sz="1300" dirty="0">
                <a:solidFill>
                  <a:schemeClr val="bg1"/>
                </a:solidFill>
              </a:rPr>
              <a:t>Editor: </a:t>
            </a:r>
            <a:r>
              <a:rPr lang="en-US" sz="1300" b="1" dirty="0">
                <a:solidFill>
                  <a:schemeClr val="bg1"/>
                </a:solidFill>
              </a:rPr>
              <a:t>Fiona Moss </a:t>
            </a:r>
            <a:r>
              <a:rPr lang="en-US" sz="1300" dirty="0">
                <a:solidFill>
                  <a:schemeClr val="bg1"/>
                </a:solidFill>
              </a:rPr>
              <a:t>© RE Today 2021</a:t>
            </a:r>
          </a:p>
        </p:txBody>
      </p:sp>
      <p:pic>
        <p:nvPicPr>
          <p:cNvPr id="3" name="Picture 2">
            <a:extLst>
              <a:ext uri="{FF2B5EF4-FFF2-40B4-BE49-F238E27FC236}">
                <a16:creationId xmlns:a16="http://schemas.microsoft.com/office/drawing/2014/main" id="{1E7436C7-E58B-D84D-8B1D-ED63E76295EE}"/>
              </a:ext>
            </a:extLst>
          </p:cNvPr>
          <p:cNvPicPr>
            <a:picLocks noChangeAspect="1"/>
          </p:cNvPicPr>
          <p:nvPr/>
        </p:nvPicPr>
        <p:blipFill>
          <a:blip r:embed="rId4"/>
          <a:stretch>
            <a:fillRect/>
          </a:stretch>
        </p:blipFill>
        <p:spPr>
          <a:xfrm>
            <a:off x="10868313" y="6404684"/>
            <a:ext cx="1117600" cy="279400"/>
          </a:xfrm>
          <a:prstGeom prst="rect">
            <a:avLst/>
          </a:prstGeom>
        </p:spPr>
      </p:pic>
      <p:pic>
        <p:nvPicPr>
          <p:cNvPr id="4" name="Picture 4">
            <a:extLst>
              <a:ext uri="{FF2B5EF4-FFF2-40B4-BE49-F238E27FC236}">
                <a16:creationId xmlns:a16="http://schemas.microsoft.com/office/drawing/2014/main" id="{4E92B2D0-C92C-47A3-9A53-C665DA2003E4}"/>
              </a:ext>
            </a:extLst>
          </p:cNvPr>
          <p:cNvPicPr>
            <a:picLocks noChangeAspect="1"/>
          </p:cNvPicPr>
          <p:nvPr/>
        </p:nvPicPr>
        <p:blipFill rotWithShape="1">
          <a:blip r:embed="rId5">
            <a:alphaModFix amt="50000"/>
          </a:blip>
          <a:srcRect t="10584" r="-173" b="58759"/>
          <a:stretch/>
        </p:blipFill>
        <p:spPr>
          <a:xfrm>
            <a:off x="163133" y="30578"/>
            <a:ext cx="6220512" cy="902516"/>
          </a:xfrm>
          <a:prstGeom prst="rect">
            <a:avLst/>
          </a:prstGeom>
        </p:spPr>
      </p:pic>
      <p:pic>
        <p:nvPicPr>
          <p:cNvPr id="5" name="Picture 4" descr="Shape&#10;&#10;Description automatically generated with low confidence">
            <a:extLst>
              <a:ext uri="{FF2B5EF4-FFF2-40B4-BE49-F238E27FC236}">
                <a16:creationId xmlns:a16="http://schemas.microsoft.com/office/drawing/2014/main" id="{FCB25D59-2CA4-46CE-9DB8-F65ECE14E60D}"/>
              </a:ext>
            </a:extLst>
          </p:cNvPr>
          <p:cNvPicPr>
            <a:picLocks noChangeAspect="1"/>
          </p:cNvPicPr>
          <p:nvPr/>
        </p:nvPicPr>
        <p:blipFill>
          <a:blip r:embed="rId6" cstate="print">
            <a:alphaModFix amt="50000"/>
            <a:extLst>
              <a:ext uri="{28A0092B-C50C-407E-A947-70E740481C1C}">
                <a14:useLocalDpi xmlns:a14="http://schemas.microsoft.com/office/drawing/2010/main" val="0"/>
              </a:ext>
            </a:extLst>
          </a:blip>
          <a:stretch>
            <a:fillRect/>
          </a:stretch>
        </p:blipFill>
        <p:spPr>
          <a:xfrm>
            <a:off x="5387247" y="415819"/>
            <a:ext cx="300333" cy="432480"/>
          </a:xfrm>
          <a:prstGeom prst="rect">
            <a:avLst/>
          </a:prstGeom>
        </p:spPr>
      </p:pic>
      <p:sp>
        <p:nvSpPr>
          <p:cNvPr id="2" name="TextBox 1">
            <a:extLst>
              <a:ext uri="{FF2B5EF4-FFF2-40B4-BE49-F238E27FC236}">
                <a16:creationId xmlns:a16="http://schemas.microsoft.com/office/drawing/2014/main" id="{4DFC1851-A924-4253-8210-1E942270693F}"/>
              </a:ext>
            </a:extLst>
          </p:cNvPr>
          <p:cNvSpPr txBox="1"/>
          <p:nvPr/>
        </p:nvSpPr>
        <p:spPr>
          <a:xfrm>
            <a:off x="994439" y="1318335"/>
            <a:ext cx="10778412" cy="5847755"/>
          </a:xfrm>
          <a:prstGeom prst="rect">
            <a:avLst/>
          </a:prstGeom>
          <a:noFill/>
        </p:spPr>
        <p:txBody>
          <a:bodyPr wrap="square" rtlCol="0">
            <a:spAutoFit/>
          </a:bodyPr>
          <a:lstStyle/>
          <a:p>
            <a:r>
              <a:rPr lang="en-GB" sz="2200" b="1" dirty="0">
                <a:solidFill>
                  <a:srgbClr val="00B050"/>
                </a:solidFill>
              </a:rPr>
              <a:t>Quiz: work with a partner</a:t>
            </a:r>
          </a:p>
          <a:p>
            <a:pPr marL="342900" indent="-342900">
              <a:buAutoNum type="arabicPeriod"/>
            </a:pPr>
            <a:r>
              <a:rPr lang="en-GB" sz="2200" dirty="0">
                <a:solidFill>
                  <a:srgbClr val="00B050"/>
                </a:solidFill>
              </a:rPr>
              <a:t>Which religious community has a mosque for its holy building?</a:t>
            </a:r>
          </a:p>
          <a:p>
            <a:pPr marL="342900" indent="-342900">
              <a:buAutoNum type="arabicPeriod"/>
            </a:pPr>
            <a:r>
              <a:rPr lang="en-GB" sz="2200" dirty="0">
                <a:solidFill>
                  <a:srgbClr val="00B050"/>
                </a:solidFill>
              </a:rPr>
              <a:t>Which religion has the Aum for its symbol?</a:t>
            </a:r>
          </a:p>
          <a:p>
            <a:pPr marL="342900" indent="-342900">
              <a:buAutoNum type="arabicPeriod"/>
            </a:pPr>
            <a:r>
              <a:rPr lang="en-GB" sz="2200" dirty="0">
                <a:solidFill>
                  <a:srgbClr val="00B050"/>
                </a:solidFill>
              </a:rPr>
              <a:t>Which religion has a leader who’s called the ‘Pastor’?</a:t>
            </a:r>
          </a:p>
          <a:p>
            <a:pPr marL="342900" indent="-342900">
              <a:buAutoNum type="arabicPeriod"/>
            </a:pPr>
            <a:r>
              <a:rPr lang="en-GB" sz="2200" dirty="0">
                <a:solidFill>
                  <a:srgbClr val="00B050"/>
                </a:solidFill>
              </a:rPr>
              <a:t>Name two of the ways Hindus celebrate </a:t>
            </a:r>
            <a:r>
              <a:rPr lang="en-GB" sz="2200" dirty="0" err="1">
                <a:solidFill>
                  <a:srgbClr val="00B050"/>
                </a:solidFill>
              </a:rPr>
              <a:t>Divali</a:t>
            </a:r>
            <a:endParaRPr lang="en-GB" sz="2200" dirty="0">
              <a:solidFill>
                <a:srgbClr val="00B050"/>
              </a:solidFill>
            </a:endParaRPr>
          </a:p>
          <a:p>
            <a:pPr marL="342900" indent="-342900">
              <a:buAutoNum type="arabicPeriod"/>
            </a:pPr>
            <a:r>
              <a:rPr lang="en-GB" sz="2200" dirty="0">
                <a:solidFill>
                  <a:srgbClr val="00B050"/>
                </a:solidFill>
              </a:rPr>
              <a:t>Name two things Christians might do at Christmas</a:t>
            </a:r>
          </a:p>
          <a:p>
            <a:pPr marL="342900" indent="-342900">
              <a:buAutoNum type="arabicPeriod"/>
            </a:pPr>
            <a:r>
              <a:rPr lang="en-GB" sz="2200" dirty="0">
                <a:solidFill>
                  <a:srgbClr val="00B050"/>
                </a:solidFill>
              </a:rPr>
              <a:t>What was the religion of the child whose community are making new year marmalade?</a:t>
            </a:r>
          </a:p>
          <a:p>
            <a:pPr marL="342900" indent="-342900">
              <a:buAutoNum type="arabicPeriod"/>
            </a:pPr>
            <a:r>
              <a:rPr lang="en-GB" sz="2200" dirty="0">
                <a:solidFill>
                  <a:srgbClr val="00B050"/>
                </a:solidFill>
              </a:rPr>
              <a:t>What was the religion of the child who is making decorations from leaves and flowers this year?</a:t>
            </a:r>
          </a:p>
          <a:p>
            <a:pPr marL="342900" indent="-342900">
              <a:buAutoNum type="arabicPeriod"/>
            </a:pPr>
            <a:r>
              <a:rPr lang="en-GB" sz="2200" dirty="0">
                <a:solidFill>
                  <a:srgbClr val="00B050"/>
                </a:solidFill>
              </a:rPr>
              <a:t>Which holy book says ‘Allah doesn’t love the wasters’?</a:t>
            </a:r>
          </a:p>
          <a:p>
            <a:pPr marL="342900" indent="-342900">
              <a:buAutoNum type="arabicPeriod"/>
            </a:pPr>
            <a:r>
              <a:rPr lang="en-GB" sz="2200" dirty="0">
                <a:solidFill>
                  <a:srgbClr val="00B050"/>
                </a:solidFill>
              </a:rPr>
              <a:t>Which book in the Bible tells the story of God making the Earth?</a:t>
            </a:r>
          </a:p>
          <a:p>
            <a:pPr marL="342900" indent="-342900">
              <a:buAutoNum type="arabicPeriod"/>
            </a:pPr>
            <a:r>
              <a:rPr lang="en-GB" sz="2200" dirty="0">
                <a:solidFill>
                  <a:srgbClr val="00B050"/>
                </a:solidFill>
              </a:rPr>
              <a:t>For Hindu people, who is Bhumi?</a:t>
            </a:r>
          </a:p>
          <a:p>
            <a:endParaRPr lang="en-GB" sz="2200" dirty="0">
              <a:solidFill>
                <a:srgbClr val="00B050"/>
              </a:solidFill>
            </a:endParaRPr>
          </a:p>
          <a:p>
            <a:r>
              <a:rPr lang="en-GB" sz="2200" dirty="0">
                <a:solidFill>
                  <a:srgbClr val="00B050"/>
                </a:solidFill>
              </a:rPr>
              <a:t>Can you make up three more questions to challenge other children – or your teacher?</a:t>
            </a:r>
          </a:p>
          <a:p>
            <a:pPr marL="342900" indent="-342900">
              <a:buAutoNum type="arabicPeriod"/>
            </a:pPr>
            <a:endParaRPr lang="en-GB" sz="2200" dirty="0">
              <a:solidFill>
                <a:srgbClr val="00B050"/>
              </a:solidFill>
            </a:endParaRPr>
          </a:p>
          <a:p>
            <a:pPr marL="342900" indent="-342900">
              <a:buAutoNum type="arabicPeriod"/>
            </a:pPr>
            <a:endParaRPr lang="en-GB" sz="2200" dirty="0">
              <a:solidFill>
                <a:srgbClr val="00B050"/>
              </a:solidFill>
            </a:endParaRPr>
          </a:p>
          <a:p>
            <a:pPr marL="342900" indent="-342900">
              <a:buAutoNum type="arabicPeriod"/>
            </a:pPr>
            <a:endParaRPr lang="en-GB" sz="2200" dirty="0">
              <a:solidFill>
                <a:srgbClr val="00B050"/>
              </a:solidFill>
            </a:endParaRPr>
          </a:p>
        </p:txBody>
      </p:sp>
    </p:spTree>
    <p:extLst>
      <p:ext uri="{BB962C8B-B14F-4D97-AF65-F5344CB8AC3E}">
        <p14:creationId xmlns:p14="http://schemas.microsoft.com/office/powerpoint/2010/main" val="37130294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fade">
                                      <p:cBhvr>
                                        <p:cTn id="7" dur="500"/>
                                        <p:tgtEl>
                                          <p:spTgt spid="2">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xEl>
                                              <p:pRg st="2" end="2"/>
                                            </p:txEl>
                                          </p:spTgt>
                                        </p:tgtEl>
                                        <p:attrNameLst>
                                          <p:attrName>style.visibility</p:attrName>
                                        </p:attrNameLst>
                                      </p:cBhvr>
                                      <p:to>
                                        <p:strVal val="visible"/>
                                      </p:to>
                                    </p:set>
                                    <p:animEffect transition="in" filter="fade">
                                      <p:cBhvr>
                                        <p:cTn id="12" dur="500"/>
                                        <p:tgtEl>
                                          <p:spTgt spid="2">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
                                            <p:txEl>
                                              <p:pRg st="3" end="3"/>
                                            </p:txEl>
                                          </p:spTgt>
                                        </p:tgtEl>
                                        <p:attrNameLst>
                                          <p:attrName>style.visibility</p:attrName>
                                        </p:attrNameLst>
                                      </p:cBhvr>
                                      <p:to>
                                        <p:strVal val="visible"/>
                                      </p:to>
                                    </p:set>
                                    <p:animEffect transition="in" filter="fade">
                                      <p:cBhvr>
                                        <p:cTn id="17" dur="500"/>
                                        <p:tgtEl>
                                          <p:spTgt spid="2">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
                                            <p:txEl>
                                              <p:pRg st="4" end="4"/>
                                            </p:txEl>
                                          </p:spTgt>
                                        </p:tgtEl>
                                        <p:attrNameLst>
                                          <p:attrName>style.visibility</p:attrName>
                                        </p:attrNameLst>
                                      </p:cBhvr>
                                      <p:to>
                                        <p:strVal val="visible"/>
                                      </p:to>
                                    </p:set>
                                    <p:animEffect transition="in" filter="fade">
                                      <p:cBhvr>
                                        <p:cTn id="22" dur="500"/>
                                        <p:tgtEl>
                                          <p:spTgt spid="2">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
                                            <p:txEl>
                                              <p:pRg st="5" end="5"/>
                                            </p:txEl>
                                          </p:spTgt>
                                        </p:tgtEl>
                                        <p:attrNameLst>
                                          <p:attrName>style.visibility</p:attrName>
                                        </p:attrNameLst>
                                      </p:cBhvr>
                                      <p:to>
                                        <p:strVal val="visible"/>
                                      </p:to>
                                    </p:set>
                                    <p:animEffect transition="in" filter="fade">
                                      <p:cBhvr>
                                        <p:cTn id="27" dur="500"/>
                                        <p:tgtEl>
                                          <p:spTgt spid="2">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2">
                                            <p:txEl>
                                              <p:pRg st="6" end="6"/>
                                            </p:txEl>
                                          </p:spTgt>
                                        </p:tgtEl>
                                        <p:attrNameLst>
                                          <p:attrName>style.visibility</p:attrName>
                                        </p:attrNameLst>
                                      </p:cBhvr>
                                      <p:to>
                                        <p:strVal val="visible"/>
                                      </p:to>
                                    </p:set>
                                    <p:animEffect transition="in" filter="fade">
                                      <p:cBhvr>
                                        <p:cTn id="32" dur="500"/>
                                        <p:tgtEl>
                                          <p:spTgt spid="2">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2">
                                            <p:txEl>
                                              <p:pRg st="7" end="7"/>
                                            </p:txEl>
                                          </p:spTgt>
                                        </p:tgtEl>
                                        <p:attrNameLst>
                                          <p:attrName>style.visibility</p:attrName>
                                        </p:attrNameLst>
                                      </p:cBhvr>
                                      <p:to>
                                        <p:strVal val="visible"/>
                                      </p:to>
                                    </p:set>
                                    <p:animEffect transition="in" filter="fade">
                                      <p:cBhvr>
                                        <p:cTn id="37" dur="500"/>
                                        <p:tgtEl>
                                          <p:spTgt spid="2">
                                            <p:txEl>
                                              <p:pRg st="7" end="7"/>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2">
                                            <p:txEl>
                                              <p:pRg st="8" end="8"/>
                                            </p:txEl>
                                          </p:spTgt>
                                        </p:tgtEl>
                                        <p:attrNameLst>
                                          <p:attrName>style.visibility</p:attrName>
                                        </p:attrNameLst>
                                      </p:cBhvr>
                                      <p:to>
                                        <p:strVal val="visible"/>
                                      </p:to>
                                    </p:set>
                                    <p:animEffect transition="in" filter="fade">
                                      <p:cBhvr>
                                        <p:cTn id="42" dur="500"/>
                                        <p:tgtEl>
                                          <p:spTgt spid="2">
                                            <p:txEl>
                                              <p:pRg st="8" end="8"/>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2">
                                            <p:txEl>
                                              <p:pRg st="9" end="9"/>
                                            </p:txEl>
                                          </p:spTgt>
                                        </p:tgtEl>
                                        <p:attrNameLst>
                                          <p:attrName>style.visibility</p:attrName>
                                        </p:attrNameLst>
                                      </p:cBhvr>
                                      <p:to>
                                        <p:strVal val="visible"/>
                                      </p:to>
                                    </p:set>
                                    <p:animEffect transition="in" filter="fade">
                                      <p:cBhvr>
                                        <p:cTn id="47" dur="500"/>
                                        <p:tgtEl>
                                          <p:spTgt spid="2">
                                            <p:txEl>
                                              <p:pRg st="9" end="9"/>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2">
                                            <p:txEl>
                                              <p:pRg st="10" end="10"/>
                                            </p:txEl>
                                          </p:spTgt>
                                        </p:tgtEl>
                                        <p:attrNameLst>
                                          <p:attrName>style.visibility</p:attrName>
                                        </p:attrNameLst>
                                      </p:cBhvr>
                                      <p:to>
                                        <p:strVal val="visible"/>
                                      </p:to>
                                    </p:set>
                                    <p:animEffect transition="in" filter="fade">
                                      <p:cBhvr>
                                        <p:cTn id="52" dur="500"/>
                                        <p:tgtEl>
                                          <p:spTgt spid="2">
                                            <p:txEl>
                                              <p:pRg st="10" end="10"/>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2">
                                            <p:txEl>
                                              <p:pRg st="12" end="12"/>
                                            </p:txEl>
                                          </p:spTgt>
                                        </p:tgtEl>
                                        <p:attrNameLst>
                                          <p:attrName>style.visibility</p:attrName>
                                        </p:attrNameLst>
                                      </p:cBhvr>
                                      <p:to>
                                        <p:strVal val="visible"/>
                                      </p:to>
                                    </p:set>
                                    <p:animEffect transition="in" filter="fade">
                                      <p:cBhvr>
                                        <p:cTn id="57" dur="500"/>
                                        <p:tgtEl>
                                          <p:spTgt spid="2">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691749AB-34BB-7D42-8C0A-DC813F2F5BDA}"/>
              </a:ext>
            </a:extLst>
          </p:cNvPr>
          <p:cNvSpPr txBox="1"/>
          <p:nvPr/>
        </p:nvSpPr>
        <p:spPr>
          <a:xfrm>
            <a:off x="4025462" y="6487234"/>
            <a:ext cx="6686081" cy="29238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b="1" i="0" u="none" strike="noStrike" kern="1200" cap="none" spc="0" normalizeH="0" baseline="0" noProof="0" dirty="0">
                <a:ln>
                  <a:noFill/>
                </a:ln>
                <a:solidFill>
                  <a:prstClr val="white"/>
                </a:solidFill>
                <a:effectLst/>
                <a:uLnTx/>
                <a:uFillTx/>
                <a:latin typeface="Calibri" panose="020F0502020204030204"/>
                <a:ea typeface="+mn-ea"/>
                <a:cs typeface="+mn-cs"/>
              </a:rPr>
              <a:t>BIG QUESTIONS BIG ANSWERS – Investigating worldviews  </a:t>
            </a:r>
            <a:r>
              <a:rPr kumimoji="0" lang="en-US" sz="1300" b="0" i="0" u="none" strike="noStrike" kern="1200" cap="none" spc="0" normalizeH="0" baseline="0" noProof="0" dirty="0">
                <a:ln>
                  <a:noFill/>
                </a:ln>
                <a:solidFill>
                  <a:prstClr val="white"/>
                </a:solidFill>
                <a:effectLst/>
                <a:uLnTx/>
                <a:uFillTx/>
                <a:latin typeface="Calibri" panose="020F0502020204030204"/>
                <a:ea typeface="+mn-ea"/>
                <a:cs typeface="+mn-cs"/>
              </a:rPr>
              <a:t>Editor: </a:t>
            </a:r>
            <a:r>
              <a:rPr kumimoji="0" lang="en-US" sz="1300" b="1" i="0" u="none" strike="noStrike" kern="1200" cap="none" spc="0" normalizeH="0" baseline="0" noProof="0" dirty="0">
                <a:ln>
                  <a:noFill/>
                </a:ln>
                <a:solidFill>
                  <a:prstClr val="white"/>
                </a:solidFill>
                <a:effectLst/>
                <a:uLnTx/>
                <a:uFillTx/>
                <a:latin typeface="Calibri" panose="020F0502020204030204"/>
                <a:ea typeface="+mn-ea"/>
                <a:cs typeface="+mn-cs"/>
              </a:rPr>
              <a:t>Fiona Moss </a:t>
            </a:r>
            <a:r>
              <a:rPr kumimoji="0" lang="en-US" sz="1300" b="0" i="0" u="none" strike="noStrike" kern="1200" cap="none" spc="0" normalizeH="0" baseline="0" noProof="0" dirty="0">
                <a:ln>
                  <a:noFill/>
                </a:ln>
                <a:solidFill>
                  <a:prstClr val="white"/>
                </a:solidFill>
                <a:effectLst/>
                <a:uLnTx/>
                <a:uFillTx/>
                <a:latin typeface="Calibri" panose="020F0502020204030204"/>
                <a:ea typeface="+mn-ea"/>
                <a:cs typeface="+mn-cs"/>
              </a:rPr>
              <a:t>© RE Today 2021</a:t>
            </a:r>
          </a:p>
        </p:txBody>
      </p:sp>
      <p:pic>
        <p:nvPicPr>
          <p:cNvPr id="3" name="Picture 2">
            <a:extLst>
              <a:ext uri="{FF2B5EF4-FFF2-40B4-BE49-F238E27FC236}">
                <a16:creationId xmlns:a16="http://schemas.microsoft.com/office/drawing/2014/main" id="{1E7436C7-E58B-D84D-8B1D-ED63E76295EE}"/>
              </a:ext>
            </a:extLst>
          </p:cNvPr>
          <p:cNvPicPr>
            <a:picLocks noChangeAspect="1"/>
          </p:cNvPicPr>
          <p:nvPr/>
        </p:nvPicPr>
        <p:blipFill>
          <a:blip r:embed="rId4"/>
          <a:stretch>
            <a:fillRect/>
          </a:stretch>
        </p:blipFill>
        <p:spPr>
          <a:xfrm>
            <a:off x="10868313" y="6404684"/>
            <a:ext cx="1117600" cy="279400"/>
          </a:xfrm>
          <a:prstGeom prst="rect">
            <a:avLst/>
          </a:prstGeom>
        </p:spPr>
      </p:pic>
      <p:pic>
        <p:nvPicPr>
          <p:cNvPr id="4" name="Picture 4">
            <a:extLst>
              <a:ext uri="{FF2B5EF4-FFF2-40B4-BE49-F238E27FC236}">
                <a16:creationId xmlns:a16="http://schemas.microsoft.com/office/drawing/2014/main" id="{4E92B2D0-C92C-47A3-9A53-C665DA2003E4}"/>
              </a:ext>
            </a:extLst>
          </p:cNvPr>
          <p:cNvPicPr>
            <a:picLocks noChangeAspect="1"/>
          </p:cNvPicPr>
          <p:nvPr/>
        </p:nvPicPr>
        <p:blipFill rotWithShape="1">
          <a:blip r:embed="rId5">
            <a:alphaModFix amt="50000"/>
          </a:blip>
          <a:srcRect t="10584" r="-173" b="58759"/>
          <a:stretch/>
        </p:blipFill>
        <p:spPr>
          <a:xfrm>
            <a:off x="163133" y="30578"/>
            <a:ext cx="6220512" cy="902516"/>
          </a:xfrm>
          <a:prstGeom prst="rect">
            <a:avLst/>
          </a:prstGeom>
        </p:spPr>
      </p:pic>
      <p:pic>
        <p:nvPicPr>
          <p:cNvPr id="5" name="Picture 4" descr="Shape&#10;&#10;Description automatically generated with low confidence">
            <a:extLst>
              <a:ext uri="{FF2B5EF4-FFF2-40B4-BE49-F238E27FC236}">
                <a16:creationId xmlns:a16="http://schemas.microsoft.com/office/drawing/2014/main" id="{FCB25D59-2CA4-46CE-9DB8-F65ECE14E60D}"/>
              </a:ext>
            </a:extLst>
          </p:cNvPr>
          <p:cNvPicPr>
            <a:picLocks noChangeAspect="1"/>
          </p:cNvPicPr>
          <p:nvPr/>
        </p:nvPicPr>
        <p:blipFill>
          <a:blip r:embed="rId6" cstate="print">
            <a:alphaModFix amt="50000"/>
            <a:extLst>
              <a:ext uri="{28A0092B-C50C-407E-A947-70E740481C1C}">
                <a14:useLocalDpi xmlns:a14="http://schemas.microsoft.com/office/drawing/2010/main" val="0"/>
              </a:ext>
            </a:extLst>
          </a:blip>
          <a:stretch>
            <a:fillRect/>
          </a:stretch>
        </p:blipFill>
        <p:spPr>
          <a:xfrm>
            <a:off x="5387247" y="415819"/>
            <a:ext cx="300333" cy="432480"/>
          </a:xfrm>
          <a:prstGeom prst="rect">
            <a:avLst/>
          </a:prstGeom>
        </p:spPr>
      </p:pic>
      <p:sp>
        <p:nvSpPr>
          <p:cNvPr id="6" name="TextBox 5">
            <a:extLst>
              <a:ext uri="{FF2B5EF4-FFF2-40B4-BE49-F238E27FC236}">
                <a16:creationId xmlns:a16="http://schemas.microsoft.com/office/drawing/2014/main" id="{BB3E3C64-5A6A-47E5-8643-5C4E55069612}"/>
              </a:ext>
            </a:extLst>
          </p:cNvPr>
          <p:cNvSpPr txBox="1"/>
          <p:nvPr/>
        </p:nvSpPr>
        <p:spPr>
          <a:xfrm>
            <a:off x="489968" y="1314517"/>
            <a:ext cx="4497355" cy="120032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What did you learn?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solidFill>
                  <a:prstClr val="black"/>
                </a:solidFill>
                <a:latin typeface="Calibri" panose="020F0502020204030204"/>
              </a:rPr>
              <a:t>What could you do?</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Can you </a:t>
            </a:r>
            <a:r>
              <a:rPr kumimoji="0" lang="en-GB" sz="1800" b="0" i="0" u="none" strike="noStrike" kern="1200" cap="none" spc="0" normalizeH="0" baseline="0" noProof="0" dirty="0" err="1">
                <a:ln>
                  <a:noFill/>
                </a:ln>
                <a:solidFill>
                  <a:prstClr val="black"/>
                </a:solidFill>
                <a:effectLst/>
                <a:uLnTx/>
                <a:uFillTx/>
                <a:latin typeface="Calibri" panose="020F0502020204030204"/>
                <a:ea typeface="+mn-ea"/>
                <a:cs typeface="+mn-cs"/>
              </a:rPr>
              <a:t>‘green</a:t>
            </a: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 your festivals’ like Omar, Priya and Joanna?</a:t>
            </a:r>
          </a:p>
        </p:txBody>
      </p:sp>
      <p:pic>
        <p:nvPicPr>
          <p:cNvPr id="8" name="Picture 7">
            <a:extLst>
              <a:ext uri="{FF2B5EF4-FFF2-40B4-BE49-F238E27FC236}">
                <a16:creationId xmlns:a16="http://schemas.microsoft.com/office/drawing/2014/main" id="{1D7A874B-FA0D-455D-9716-DB88EF474978}"/>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5537413" y="985624"/>
            <a:ext cx="2002839" cy="2724539"/>
          </a:xfrm>
          <a:prstGeom prst="rect">
            <a:avLst/>
          </a:prstGeom>
          <a:ln>
            <a:noFill/>
          </a:ln>
          <a:effectLst>
            <a:outerShdw blurRad="292100" dist="139700" dir="2700000" algn="tl" rotWithShape="0">
              <a:srgbClr val="333333">
                <a:alpha val="65000"/>
              </a:srgbClr>
            </a:outerShdw>
          </a:effectLst>
        </p:spPr>
      </p:pic>
      <p:pic>
        <p:nvPicPr>
          <p:cNvPr id="9" name="Picture 8">
            <a:extLst>
              <a:ext uri="{FF2B5EF4-FFF2-40B4-BE49-F238E27FC236}">
                <a16:creationId xmlns:a16="http://schemas.microsoft.com/office/drawing/2014/main" id="{6D047365-EA49-4E04-B328-0280E1C90962}"/>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7784800" y="2884370"/>
            <a:ext cx="2002839" cy="2792062"/>
          </a:xfrm>
          <a:prstGeom prst="rect">
            <a:avLst/>
          </a:prstGeom>
          <a:ln>
            <a:noFill/>
          </a:ln>
          <a:effectLst>
            <a:outerShdw blurRad="292100" dist="139700" dir="2700000" algn="tl" rotWithShape="0">
              <a:srgbClr val="333333">
                <a:alpha val="65000"/>
              </a:srgbClr>
            </a:outerShdw>
          </a:effectLst>
        </p:spPr>
      </p:pic>
      <p:pic>
        <p:nvPicPr>
          <p:cNvPr id="10" name="Picture 9">
            <a:extLst>
              <a:ext uri="{FF2B5EF4-FFF2-40B4-BE49-F238E27FC236}">
                <a16:creationId xmlns:a16="http://schemas.microsoft.com/office/drawing/2014/main" id="{22928A9F-A7F7-4F4C-8B93-9F8F32F30B0E}"/>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10025264" y="793243"/>
            <a:ext cx="1960649" cy="2792063"/>
          </a:xfrm>
          <a:prstGeom prst="rect">
            <a:avLst/>
          </a:prstGeom>
          <a:ln>
            <a:noFill/>
          </a:ln>
          <a:effectLst>
            <a:outerShdw blurRad="292100" dist="139700" dir="2700000" algn="tl" rotWithShape="0">
              <a:srgbClr val="333333">
                <a:alpha val="65000"/>
              </a:srgbClr>
            </a:outerShdw>
          </a:effectLst>
        </p:spPr>
      </p:pic>
      <p:pic>
        <p:nvPicPr>
          <p:cNvPr id="2" name="Picture 1">
            <a:extLst>
              <a:ext uri="{FF2B5EF4-FFF2-40B4-BE49-F238E27FC236}">
                <a16:creationId xmlns:a16="http://schemas.microsoft.com/office/drawing/2014/main" id="{0E5A936B-6660-4DF7-9787-5DB1A0D1477F}"/>
              </a:ext>
            </a:extLst>
          </p:cNvPr>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489968" y="2575037"/>
            <a:ext cx="4669861" cy="314963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47930019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CF62D2A7-8207-488C-9F46-316BA81A16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582780" y="-2008"/>
            <a:ext cx="5609220" cy="5840278"/>
          </a:xfrm>
          <a:custGeom>
            <a:avLst/>
            <a:gdLst>
              <a:gd name="connsiteX0" fmla="*/ 0 w 5609220"/>
              <a:gd name="connsiteY0" fmla="*/ 0 h 5840278"/>
              <a:gd name="connsiteX1" fmla="*/ 4637091 w 5609220"/>
              <a:gd name="connsiteY1" fmla="*/ 0 h 5840278"/>
              <a:gd name="connsiteX2" fmla="*/ 4822569 w 5609220"/>
              <a:gd name="connsiteY2" fmla="*/ 204077 h 5840278"/>
              <a:gd name="connsiteX3" fmla="*/ 5609220 w 5609220"/>
              <a:gd name="connsiteY3" fmla="*/ 2395363 h 5840278"/>
              <a:gd name="connsiteX4" fmla="*/ 2164305 w 5609220"/>
              <a:gd name="connsiteY4" fmla="*/ 5840278 h 5840278"/>
              <a:gd name="connsiteX5" fmla="*/ 238220 w 5609220"/>
              <a:gd name="connsiteY5" fmla="*/ 5251941 h 5840278"/>
              <a:gd name="connsiteX6" fmla="*/ 0 w 5609220"/>
              <a:gd name="connsiteY6" fmla="*/ 5073803 h 584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09220" h="5840278">
                <a:moveTo>
                  <a:pt x="0" y="0"/>
                </a:moveTo>
                <a:lnTo>
                  <a:pt x="4637091" y="0"/>
                </a:lnTo>
                <a:lnTo>
                  <a:pt x="4822569" y="204077"/>
                </a:lnTo>
                <a:cubicBezTo>
                  <a:pt x="5314007" y="799562"/>
                  <a:pt x="5609220" y="1562987"/>
                  <a:pt x="5609220" y="2395363"/>
                </a:cubicBezTo>
                <a:cubicBezTo>
                  <a:pt x="5609220" y="4297937"/>
                  <a:pt x="4066879" y="5840278"/>
                  <a:pt x="2164305" y="5840278"/>
                </a:cubicBezTo>
                <a:cubicBezTo>
                  <a:pt x="1450840" y="5840278"/>
                  <a:pt x="788032" y="5623387"/>
                  <a:pt x="238220" y="5251941"/>
                </a:cubicBezTo>
                <a:lnTo>
                  <a:pt x="0" y="5073803"/>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Background pattern&#10;&#10;Description automatically generated">
            <a:extLst>
              <a:ext uri="{FF2B5EF4-FFF2-40B4-BE49-F238E27FC236}">
                <a16:creationId xmlns:a16="http://schemas.microsoft.com/office/drawing/2014/main" id="{DCAB84A9-16B6-400D-990F-A83EBE46D87F}"/>
              </a:ext>
            </a:extLst>
          </p:cNvPr>
          <p:cNvPicPr>
            <a:picLocks noChangeAspect="1"/>
          </p:cNvPicPr>
          <p:nvPr/>
        </p:nvPicPr>
        <p:blipFill rotWithShape="1">
          <a:blip r:embed="rId2"/>
          <a:srcRect l="23072" r="12695" b="2"/>
          <a:stretch/>
        </p:blipFill>
        <p:spPr>
          <a:xfrm>
            <a:off x="6750141" y="-2"/>
            <a:ext cx="5441859" cy="5654940"/>
          </a:xfrm>
          <a:custGeom>
            <a:avLst/>
            <a:gdLst/>
            <a:ahLst/>
            <a:cxnLst/>
            <a:rect l="l" t="t" r="r" b="b"/>
            <a:pathLst>
              <a:path w="5441859" h="5654940">
                <a:moveTo>
                  <a:pt x="1041368" y="0"/>
                </a:moveTo>
                <a:lnTo>
                  <a:pt x="5441859" y="0"/>
                </a:lnTo>
                <a:lnTo>
                  <a:pt x="5441859" y="4820612"/>
                </a:lnTo>
                <a:lnTo>
                  <a:pt x="5285166" y="4957981"/>
                </a:lnTo>
                <a:cubicBezTo>
                  <a:pt x="4729628" y="5394557"/>
                  <a:pt x="4029081" y="5654940"/>
                  <a:pt x="3267719" y="5654940"/>
                </a:cubicBezTo>
                <a:cubicBezTo>
                  <a:pt x="1463008" y="5654940"/>
                  <a:pt x="0" y="4191932"/>
                  <a:pt x="0" y="2387221"/>
                </a:cubicBezTo>
                <a:cubicBezTo>
                  <a:pt x="0" y="1484866"/>
                  <a:pt x="365752" y="667936"/>
                  <a:pt x="957093" y="76595"/>
                </a:cubicBezTo>
                <a:close/>
              </a:path>
            </a:pathLst>
          </a:custGeom>
        </p:spPr>
      </p:pic>
      <p:graphicFrame>
        <p:nvGraphicFramePr>
          <p:cNvPr id="4" name="TextBox 1">
            <a:extLst>
              <a:ext uri="{FF2B5EF4-FFF2-40B4-BE49-F238E27FC236}">
                <a16:creationId xmlns:a16="http://schemas.microsoft.com/office/drawing/2014/main" id="{46D525DB-C703-4729-AD79-9D2F4CC9BBDD}"/>
              </a:ext>
            </a:extLst>
          </p:cNvPr>
          <p:cNvGraphicFramePr/>
          <p:nvPr>
            <p:extLst>
              <p:ext uri="{D42A27DB-BD31-4B8C-83A1-F6EECF244321}">
                <p14:modId xmlns:p14="http://schemas.microsoft.com/office/powerpoint/2010/main" val="899905487"/>
              </p:ext>
            </p:extLst>
          </p:nvPr>
        </p:nvGraphicFramePr>
        <p:xfrm>
          <a:off x="762000" y="2279017"/>
          <a:ext cx="5314543" cy="44096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003291501"/>
      </p:ext>
    </p:extLst>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DE1E12715A5D7B48A7D27CD15122AA0A" ma:contentTypeVersion="13" ma:contentTypeDescription="Create a new document." ma:contentTypeScope="" ma:versionID="a2ec673d53ae23e6e7ab6781d6e8e95a">
  <xsd:schema xmlns:xsd="http://www.w3.org/2001/XMLSchema" xmlns:xs="http://www.w3.org/2001/XMLSchema" xmlns:p="http://schemas.microsoft.com/office/2006/metadata/properties" xmlns:ns2="5a14aa55-8b15-43dc-98f3-1c89c91190c3" xmlns:ns3="a6df29e2-2c68-4514-aade-f276a7719d9c" targetNamespace="http://schemas.microsoft.com/office/2006/metadata/properties" ma:root="true" ma:fieldsID="9df4eb278ba453c0be3912194030e54d" ns2:_="" ns3:_="">
    <xsd:import namespace="5a14aa55-8b15-43dc-98f3-1c89c91190c3"/>
    <xsd:import namespace="a6df29e2-2c68-4514-aade-f276a7719d9c"/>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ServiceLocation" minOccurs="0"/>
                <xsd:element ref="ns3:SharedWithUsers" minOccurs="0"/>
                <xsd:element ref="ns3:SharedWithDetails" minOccurs="0"/>
                <xsd:element ref="ns2:MediaServiceAutoKeyPoints" minOccurs="0"/>
                <xsd:element ref="ns2:MediaServiceKeyPoint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a14aa55-8b15-43dc-98f3-1c89c91190c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Location" ma:index="15" nillable="true" ma:displayName="Location" ma:internalName="MediaServiceLocatio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a6df29e2-2c68-4514-aade-f276a7719d9c"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F64DCF1-0847-480D-BEC9-479C4F58F4DE}">
  <ds:schemaRefs>
    <ds:schemaRef ds:uri="a6df29e2-2c68-4514-aade-f276a7719d9c"/>
    <ds:schemaRef ds:uri="http://purl.org/dc/terms/"/>
    <ds:schemaRef ds:uri="http://www.w3.org/XML/1998/namespace"/>
    <ds:schemaRef ds:uri="http://schemas.microsoft.com/office/infopath/2007/PartnerControls"/>
    <ds:schemaRef ds:uri="http://schemas.microsoft.com/office/2006/documentManagement/types"/>
    <ds:schemaRef ds:uri="http://schemas.microsoft.com/office/2006/metadata/properties"/>
    <ds:schemaRef ds:uri="http://purl.org/dc/elements/1.1/"/>
    <ds:schemaRef ds:uri="http://schemas.openxmlformats.org/package/2006/metadata/core-properties"/>
    <ds:schemaRef ds:uri="5a14aa55-8b15-43dc-98f3-1c89c91190c3"/>
    <ds:schemaRef ds:uri="http://purl.org/dc/dcmitype/"/>
  </ds:schemaRefs>
</ds:datastoreItem>
</file>

<file path=customXml/itemProps2.xml><?xml version="1.0" encoding="utf-8"?>
<ds:datastoreItem xmlns:ds="http://schemas.openxmlformats.org/officeDocument/2006/customXml" ds:itemID="{422F1D0E-FF2A-4D03-9196-01B739CFA03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a14aa55-8b15-43dc-98f3-1c89c91190c3"/>
    <ds:schemaRef ds:uri="a6df29e2-2c68-4514-aade-f276a7719d9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5F7D0FC4-C97F-406F-906E-C1F0E2C4FC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442</TotalTime>
  <Words>2042</Words>
  <Application>Microsoft Office PowerPoint</Application>
  <PresentationFormat>Widescreen</PresentationFormat>
  <Paragraphs>120</Paragraphs>
  <Slides>14</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Arial</vt:lpstr>
      <vt:lpstr>Calibri</vt:lpstr>
      <vt:lpstr>Calibri Light</vt:lpstr>
      <vt:lpstr>SassoonPrimaryRg</vt:lpstr>
      <vt:lpstr>Symbol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Can religious festivals do more to keep the environment clean and the Earth safe? 6-9 years</dc:title>
  <dc:creator>Lat Blaylock</dc:creator>
  <cp:lastModifiedBy>Caroline Bloor</cp:lastModifiedBy>
  <cp:revision>62</cp:revision>
  <dcterms:created xsi:type="dcterms:W3CDTF">2020-12-09T21:01:03Z</dcterms:created>
  <dcterms:modified xsi:type="dcterms:W3CDTF">2021-11-07T11:17:49Z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0x010100DE1E12715A5D7B48A7D27CD15122AA0A</vt:lpwstr>
  </property>
</Properties>
</file>