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8" r:id="rId3"/>
    <p:sldId id="257" r:id="rId4"/>
    <p:sldId id="260" r:id="rId5"/>
    <p:sldId id="261" r:id="rId6"/>
    <p:sldId id="259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68" autoAdjust="0"/>
    <p:restoredTop sz="94660"/>
  </p:normalViewPr>
  <p:slideViewPr>
    <p:cSldViewPr snapToGrid="0">
      <p:cViewPr varScale="1">
        <p:scale>
          <a:sx n="87" d="100"/>
          <a:sy n="87" d="100"/>
        </p:scale>
        <p:origin x="114" y="4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8E699A-4707-499E-90C4-88D9823D8563}" type="datetimeFigureOut">
              <a:rPr lang="en-GB" smtClean="0"/>
              <a:t>11/10/2021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FB639E-85E1-4D8C-A921-DD611DCBD2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35903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12BF09-22CC-4AA2-8BA0-31B0DDBF520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2BECA98-8C26-461C-B618-6B06D95ECA9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EB280E-3877-4A63-8913-372CC610A0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11/10/2021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FECD70-9716-4271-8CE2-2E5E76F565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BE6EF0-0076-4F7D-90FE-E45D3842C9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947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EEBE0C-9C5C-4AFF-8BC5-5826730087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725E38-AAF2-444E-9352-B889A8D2C3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3F9CEC-6EEC-498A-8045-E266FF98D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11/10/2021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D59B77-1757-4B7A-9B4E-D017B7F42D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FD3E86-F4A0-469D-9C41-FC9C4F14AF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32035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BED947-B183-4A3C-B709-2162C64F09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3DE8DC7-46EF-4410-8B28-EE71EB713D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A0D949-D7E0-4D41-9B76-79B4FAF0FA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11/10/2021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1211D7-D8FD-4660-B4B4-AF63BDED0F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326745-1E3F-48B2-8240-BE807C920E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11723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C9B87A-5C05-4A58-B06D-612F7FD3A2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85228F-52C2-49DF-8FF2-DB8D5852EDD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F26C663-2DC3-4D63-BCC6-3030E68F4B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CDAB3F-1F99-4CFD-8244-7E50EAA6E9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11/10/2021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4F2C681-FE89-4486-8BD3-1593A08BE9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35E2903-A2F5-4739-AC85-692DFA2720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1576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5739E6-A84A-4FD2-B71E-C917CC3954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AEE7D1-0162-443A-9B4F-18CC353527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C043C11-3725-41A7-93FF-2D8FA54D80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48797E0-9164-47C0-90E0-745AAC55E23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2D27788-B2BC-45FA-AB7A-CA473BCD99E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48D4BD1-7CEB-46DF-B268-4E87A6755B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11/10/2021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3400237-9C6C-4D8C-B8BA-41BF9ECE4C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77EEDB5-1278-4FDF-BF4F-E784EB662A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76072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1A6D72-04F4-400C-98FD-9A3E58BB09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83B1F90-2EE1-4C3A-A47C-881485D225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11/10/2021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79D7142-6204-4492-B831-F6DBAFA183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7ECF896-6002-47DD-80F7-46164CF168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25963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63F6A60-831D-4F3F-A0F7-C4CA475858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11/10/2021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6D9BBD4-C429-4F8B-A3C7-ADC866DD49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258FC76-A1D2-4ADC-90AE-70B7454602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49702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D98DB3-42DC-4242-AB8E-BFA729D8C4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AA4AD1-911D-4F2B-86E3-071B53E852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23A587E-72DC-4729-8CE7-804E45070E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B823794-4861-43ED-A966-1BFB5D08E8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11/10/2021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3D016D3-8ACD-49DB-B24C-2650A66C25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D063B86-A30E-495C-B021-770A71C26F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35588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481737-65E5-47D9-8B73-7239235336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66FFFE4-6798-47E5-9B6D-D0C870D1028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1340833-95A2-46FF-84E1-70C33D4BFCB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CAD2913-FC01-4D20-909C-7650C069E6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11/10/2021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44F00C-E1E4-4CF1-B3E0-ACC42890B3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25B40C-4A84-4F6F-89DF-597E572115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98551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8BFF2F-0E1C-49A9-9914-8AE8ADF35A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AAE07C5-AFE4-42B9-99A9-ACF639475D4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3D14FA-ED5D-4AD5-AA3D-CCEDB84611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11/10/2021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E92D9E-8547-4C0A-B940-C2BB4571B9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84C9FC-0B61-4E58-A5CD-1A8729BD2B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81806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0A77831-476A-431F-9DC7-23C2A555FEE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B0A3597-B6C3-4F34-BAC1-37389DD3857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9CA917-0524-4BF6-83C7-F2D07D50F2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11/10/2021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72AB68-B162-4BCA-959D-5381D477E8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2C1ED8-5877-45EF-8935-6C433B5835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68017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D0C1070-55BF-418C-BD3D-F87EBD542B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0EC41B-0E31-48C8-BAB5-75E18B3AC5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5B4826-6468-43EF-9207-75C7A3EFA00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CE44EE-F711-4523-9E13-A07BFAD508D5}" type="datetimeFigureOut">
              <a:rPr lang="en-GB" smtClean="0"/>
              <a:t>11/10/2021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08DE5A-A292-473C-8E18-62B75720469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CE21C7-E050-4042-AC1B-196A4CBB162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74418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990A96-FDAD-4658-9DA9-41845A5A7F4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464614" y="1783959"/>
            <a:ext cx="4087306" cy="2889114"/>
          </a:xfrm>
        </p:spPr>
        <p:txBody>
          <a:bodyPr anchor="b">
            <a:normAutofit/>
          </a:bodyPr>
          <a:lstStyle/>
          <a:p>
            <a:pPr algn="l"/>
            <a:r>
              <a:rPr lang="en-GB" sz="5400" b="1" dirty="0"/>
              <a:t>RAMJS Worship</a:t>
            </a:r>
            <a:r>
              <a:rPr lang="en-GB" sz="5400" dirty="0"/>
              <a:t> 	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5C6D3FD-5485-432C-B693-9EB7DB97B65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464612" y="4750893"/>
            <a:ext cx="4087305" cy="1147863"/>
          </a:xfrm>
        </p:spPr>
        <p:txBody>
          <a:bodyPr anchor="t">
            <a:normAutofit/>
          </a:bodyPr>
          <a:lstStyle/>
          <a:p>
            <a:pPr algn="l"/>
            <a:r>
              <a:rPr lang="en-GB" sz="1900" dirty="0"/>
              <a:t>Theme: </a:t>
            </a:r>
            <a:r>
              <a:rPr lang="en-GB" sz="1900" b="1" dirty="0" smtClean="0"/>
              <a:t>Patience / Quiet / Calm</a:t>
            </a:r>
            <a:endParaRPr lang="en-GB" sz="1900" b="1" dirty="0"/>
          </a:p>
          <a:p>
            <a:pPr algn="l"/>
            <a:endParaRPr lang="en-GB" sz="1900" dirty="0"/>
          </a:p>
          <a:p>
            <a:pPr algn="l"/>
            <a:r>
              <a:rPr lang="en-GB" sz="1900" dirty="0"/>
              <a:t>Our Value: </a:t>
            </a:r>
            <a:r>
              <a:rPr lang="en-GB" sz="1900" b="1" dirty="0"/>
              <a:t>Faith</a:t>
            </a:r>
          </a:p>
        </p:txBody>
      </p:sp>
      <p:sp>
        <p:nvSpPr>
          <p:cNvPr id="13" name="Freeform: Shape 10">
            <a:extLst>
              <a:ext uri="{FF2B5EF4-FFF2-40B4-BE49-F238E27FC236}">
                <a16:creationId xmlns:a16="http://schemas.microsoft.com/office/drawing/2014/main" id="{E49CC64F-7275-4E33-961B-0C5CDC43987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1" y="0"/>
            <a:ext cx="7188051" cy="6858000"/>
          </a:xfrm>
          <a:custGeom>
            <a:avLst/>
            <a:gdLst>
              <a:gd name="connsiteX0" fmla="*/ 7188051 w 7188051"/>
              <a:gd name="connsiteY0" fmla="*/ 6858000 h 6858000"/>
              <a:gd name="connsiteX1" fmla="*/ 108694 w 7188051"/>
              <a:gd name="connsiteY1" fmla="*/ 6858000 h 6858000"/>
              <a:gd name="connsiteX2" fmla="*/ 79127 w 7188051"/>
              <a:gd name="connsiteY2" fmla="*/ 6681235 h 6858000"/>
              <a:gd name="connsiteX3" fmla="*/ 0 w 7188051"/>
              <a:gd name="connsiteY3" fmla="*/ 5565888 h 6858000"/>
              <a:gd name="connsiteX4" fmla="*/ 2190696 w 7188051"/>
              <a:gd name="connsiteY4" fmla="*/ 145339 h 6858000"/>
              <a:gd name="connsiteX5" fmla="*/ 2339431 w 7188051"/>
              <a:gd name="connsiteY5" fmla="*/ 0 h 6858000"/>
              <a:gd name="connsiteX6" fmla="*/ 7188051 w 7188051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188051" h="6858000">
                <a:moveTo>
                  <a:pt x="7188051" y="6858000"/>
                </a:moveTo>
                <a:lnTo>
                  <a:pt x="108694" y="6858000"/>
                </a:lnTo>
                <a:lnTo>
                  <a:pt x="79127" y="6681235"/>
                </a:lnTo>
                <a:cubicBezTo>
                  <a:pt x="26981" y="6316967"/>
                  <a:pt x="0" y="5944579"/>
                  <a:pt x="0" y="5565888"/>
                </a:cubicBezTo>
                <a:cubicBezTo>
                  <a:pt x="0" y="3459953"/>
                  <a:pt x="834428" y="1548908"/>
                  <a:pt x="2190696" y="145339"/>
                </a:cubicBezTo>
                <a:lnTo>
                  <a:pt x="2339431" y="0"/>
                </a:lnTo>
                <a:lnTo>
                  <a:pt x="7188051" y="0"/>
                </a:ln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ED5FF30-2479-46C4-828A-DB619DFDB0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1936" b="2"/>
          <a:stretch/>
        </p:blipFill>
        <p:spPr>
          <a:xfrm>
            <a:off x="1" y="10"/>
            <a:ext cx="7028495" cy="6857990"/>
          </a:xfrm>
          <a:custGeom>
            <a:avLst/>
            <a:gdLst/>
            <a:ahLst/>
            <a:cxnLst/>
            <a:rect l="l" t="t" r="r" b="b"/>
            <a:pathLst>
              <a:path w="7028495" h="6858000">
                <a:moveTo>
                  <a:pt x="0" y="0"/>
                </a:moveTo>
                <a:lnTo>
                  <a:pt x="6915668" y="0"/>
                </a:lnTo>
                <a:lnTo>
                  <a:pt x="6952411" y="219663"/>
                </a:lnTo>
                <a:cubicBezTo>
                  <a:pt x="7002551" y="569921"/>
                  <a:pt x="7028495" y="927986"/>
                  <a:pt x="7028495" y="1292112"/>
                </a:cubicBezTo>
                <a:cubicBezTo>
                  <a:pt x="7028495" y="3343346"/>
                  <a:pt x="6205186" y="5202289"/>
                  <a:pt x="4870994" y="6556512"/>
                </a:cubicBezTo>
                <a:lnTo>
                  <a:pt x="4556185" y="6858000"/>
                </a:lnTo>
                <a:lnTo>
                  <a:pt x="0" y="6858000"/>
                </a:lnTo>
                <a:close/>
              </a:path>
            </a:pathLst>
          </a:cu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8815872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 advTm="3032"/>
    </mc:Choice>
    <mc:Fallback xmlns="">
      <p:transition spd="slow" advTm="30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4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611F1DE-E603-442D-A79D-6CE9698C225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510" b="1"/>
          <a:stretch/>
        </p:blipFill>
        <p:spPr>
          <a:xfrm>
            <a:off x="321733" y="321733"/>
            <a:ext cx="11548534" cy="6214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745455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 advTm="21584"/>
    </mc:Choice>
    <mc:Fallback xmlns="">
      <p:transition spd="slow" advTm="21584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B8C5DDCD-27FF-4CF8-926A-93AEFBFD72D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2164062"/>
              </p:ext>
            </p:extLst>
          </p:nvPr>
        </p:nvGraphicFramePr>
        <p:xfrm>
          <a:off x="665203" y="643466"/>
          <a:ext cx="10861595" cy="5571068"/>
        </p:xfrm>
        <a:graphic>
          <a:graphicData uri="http://schemas.openxmlformats.org/drawingml/2006/table">
            <a:tbl>
              <a:tblPr firstRow="1" bandRow="1">
                <a:solidFill>
                  <a:schemeClr val="bg1">
                    <a:lumMod val="95000"/>
                  </a:schemeClr>
                </a:solidFill>
              </a:tblPr>
              <a:tblGrid>
                <a:gridCol w="10861595">
                  <a:extLst>
                    <a:ext uri="{9D8B030D-6E8A-4147-A177-3AD203B41FA5}">
                      <a16:colId xmlns:a16="http://schemas.microsoft.com/office/drawing/2014/main" val="3473628722"/>
                    </a:ext>
                  </a:extLst>
                </a:gridCol>
              </a:tblGrid>
              <a:tr h="764348"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1700" b="0" i="0" cap="none" spc="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British Values </a:t>
                      </a:r>
                      <a:endParaRPr lang="en-GB" sz="1700" b="0" i="0" cap="none" spc="0" dirty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ctr" rtl="0" fontAlgn="base"/>
                      <a:r>
                        <a:rPr lang="en-GB" sz="1700" b="0" i="0" cap="none" spc="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Worship Charter for behaviour </a:t>
                      </a:r>
                      <a:endParaRPr lang="en-GB" sz="1700" b="0" i="0" cap="none" spc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123548" marR="55491" marT="99403" marB="95037" anchor="ctr">
                    <a:lnL w="12700" cmpd="sng">
                      <a:noFill/>
                      <a:prstDash val="solid"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1290152"/>
                  </a:ext>
                </a:extLst>
              </a:tr>
              <a:tr h="4806720"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300" b="1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We model our British Values in worship by displaying:</a:t>
                      </a: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/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/>
                      <a:r>
                        <a:rPr lang="en-GB" sz="1300" b="1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Tolerance:</a:t>
                      </a: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We do not dismiss the views or opinions on others </a:t>
                      </a: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We discuss things in a sensible and respectful way </a:t>
                      </a:r>
                    </a:p>
                    <a:p>
                      <a:pPr algn="l" rtl="0" fontAlgn="base"/>
                      <a:r>
                        <a:rPr lang="en-GB" sz="1300" b="1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Democracy:</a:t>
                      </a: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We join in and respond during worship to help influence the way our school works together </a:t>
                      </a:r>
                    </a:p>
                    <a:p>
                      <a:pPr algn="l" rtl="0" fontAlgn="base"/>
                      <a:r>
                        <a:rPr lang="en-GB" sz="1300" b="1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Individual Liberty:</a:t>
                      </a: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am free to have my own thoughts and make choices but I recognise that I am accountable for my actions </a:t>
                      </a:r>
                    </a:p>
                    <a:p>
                      <a:pPr algn="l" rtl="0" fontAlgn="base"/>
                      <a:r>
                        <a:rPr lang="en-GB" sz="1300" b="1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Mutual Respect:</a:t>
                      </a: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recognise that everyone is entitled to their own opinions as long as it does not promote extremism or cause offence </a:t>
                      </a: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respect that everyone has a voice during worship </a:t>
                      </a: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will listen to others as I would like to be listened to </a:t>
                      </a: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Through engagement / sharing or ideas/ listening the opinions of others </a:t>
                      </a:r>
                    </a:p>
                    <a:p>
                      <a:pPr algn="l" rtl="0" fontAlgn="base"/>
                      <a:r>
                        <a:rPr lang="en-GB" sz="1300" b="1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The Rule of Law:</a:t>
                      </a: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understand school rules are used to mirror society’s laws and must be respected </a:t>
                      </a: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recognise there will be a consequence for my actions </a:t>
                      </a:r>
                    </a:p>
                    <a:p>
                      <a:pPr algn="l" rtl="0" fontAlgn="base"/>
                      <a:r>
                        <a:rPr lang="en-GB" sz="1300" b="1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Responsibility:</a:t>
                      </a: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am equally responsible for my learning as my teachers </a:t>
                      </a: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am responsible for my actions –Good or Bad </a:t>
                      </a: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have a responsibility to promote and protect the wellbeing of others </a:t>
                      </a:r>
                    </a:p>
                    <a:p>
                      <a:pPr algn="l" rtl="0" fontAlgn="base"/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/>
                      <a:r>
                        <a:rPr lang="en-GB" sz="1300" b="1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123548" marR="55491" marT="99403" marB="95037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600355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87437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462"/>
    </mc:Choice>
    <mc:Fallback xmlns="">
      <p:transition spd="slow" advTm="20462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15 Proven Reasons to Meditate More Often | Power of Positivit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393" y="0"/>
            <a:ext cx="11430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82218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Robert The Bruce And The Spider | ScotClans | Scottish Clan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4" y="249984"/>
            <a:ext cx="6211606" cy="32643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The real story of Newton and the appl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7180" y="2489385"/>
            <a:ext cx="5824819" cy="43686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782198" y="4120308"/>
            <a:ext cx="496860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FF0000"/>
                </a:solidFill>
              </a:rPr>
              <a:t>Robert The Bruce took ‘time out’ to watch a spider build it’s intricate web; the spider inspired him to continue his quest to fight for the freedom of Scotland!</a:t>
            </a:r>
            <a:endParaRPr lang="en-GB" sz="2400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712659" y="584855"/>
            <a:ext cx="51338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chemeClr val="accent6">
                    <a:lumMod val="75000"/>
                  </a:schemeClr>
                </a:solidFill>
              </a:rPr>
              <a:t>Isaac Newton took ‘time out’ to think which resulted in him developing his theory of gravity after watching an apple fall from a tree.</a:t>
            </a:r>
            <a:endParaRPr lang="en-GB" sz="2400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0897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Jonah and The Whale Painting by Zack Winchest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74" y="54165"/>
            <a:ext cx="12102526" cy="6781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8705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The 6 Causes of Overscheduling--And What To Do About The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4542" y="84002"/>
            <a:ext cx="6559168" cy="6559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40357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510529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252</TotalTime>
  <Words>85</Words>
  <Application>Microsoft Office PowerPoint</Application>
  <PresentationFormat>Widescreen</PresentationFormat>
  <Paragraphs>31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RAMJS Worship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RAMJS Worship</dc:title>
  <dc:creator>Fran  Nickson</dc:creator>
  <cp:lastModifiedBy>user</cp:lastModifiedBy>
  <cp:revision>24</cp:revision>
  <dcterms:created xsi:type="dcterms:W3CDTF">2021-06-06T16:50:38Z</dcterms:created>
  <dcterms:modified xsi:type="dcterms:W3CDTF">2021-10-11T07:36:30Z</dcterms:modified>
</cp:coreProperties>
</file>